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4"/>
    <p:sldMasterId id="2147483661" r:id="rId5"/>
    <p:sldMasterId id="2147483705" r:id="rId6"/>
    <p:sldMasterId id="2147483719" r:id="rId7"/>
  </p:sldMasterIdLst>
  <p:notesMasterIdLst>
    <p:notesMasterId r:id="rId36"/>
  </p:notesMasterIdLst>
  <p:handoutMasterIdLst>
    <p:handoutMasterId r:id="rId37"/>
  </p:handoutMasterIdLst>
  <p:sldIdLst>
    <p:sldId id="368" r:id="rId8"/>
    <p:sldId id="401" r:id="rId9"/>
    <p:sldId id="402" r:id="rId10"/>
    <p:sldId id="404" r:id="rId11"/>
    <p:sldId id="405" r:id="rId12"/>
    <p:sldId id="406" r:id="rId13"/>
    <p:sldId id="407" r:id="rId14"/>
    <p:sldId id="408" r:id="rId15"/>
    <p:sldId id="409" r:id="rId16"/>
    <p:sldId id="410" r:id="rId17"/>
    <p:sldId id="411" r:id="rId18"/>
    <p:sldId id="412" r:id="rId19"/>
    <p:sldId id="413" r:id="rId20"/>
    <p:sldId id="414" r:id="rId21"/>
    <p:sldId id="415" r:id="rId22"/>
    <p:sldId id="416" r:id="rId23"/>
    <p:sldId id="417" r:id="rId24"/>
    <p:sldId id="418" r:id="rId25"/>
    <p:sldId id="419" r:id="rId26"/>
    <p:sldId id="420" r:id="rId27"/>
    <p:sldId id="421" r:id="rId28"/>
    <p:sldId id="422" r:id="rId29"/>
    <p:sldId id="423" r:id="rId30"/>
    <p:sldId id="424" r:id="rId31"/>
    <p:sldId id="425" r:id="rId32"/>
    <p:sldId id="426" r:id="rId33"/>
    <p:sldId id="428" r:id="rId34"/>
    <p:sldId id="427" r:id="rId3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lfe, Kimberly L Ctr USAF AETC AFIT/ENS" initials="WKLCUAA" lastIdx="23" clrIdx="0">
    <p:extLst>
      <p:ext uri="{19B8F6BF-5375-455C-9EA6-DF929625EA0E}">
        <p15:presenceInfo xmlns:p15="http://schemas.microsoft.com/office/powerpoint/2012/main" userId="S-1-5-21-1660827705-1073358324-288910612-147201" providerId="AD"/>
      </p:ext>
    </p:extLst>
  </p:cmAuthor>
  <p:cmAuthor id="2" name="Fitch, Emily M Ctr USAF AETC AFIT/ENS" initials="FEMCUAA" lastIdx="18" clrIdx="1">
    <p:extLst>
      <p:ext uri="{19B8F6BF-5375-455C-9EA6-DF929625EA0E}">
        <p15:presenceInfo xmlns:p15="http://schemas.microsoft.com/office/powerpoint/2012/main" userId="Fitch, Emily M Ctr USAF AETC AFIT/ENS" providerId="None"/>
      </p:ext>
    </p:extLst>
  </p:cmAuthor>
  <p:cmAuthor id="3" name="Fitch, Emily M Ctr USAF AETC AFIT/ENS" initials="FEMCUAA [2]" lastIdx="15" clrIdx="2">
    <p:extLst>
      <p:ext uri="{19B8F6BF-5375-455C-9EA6-DF929625EA0E}">
        <p15:presenceInfo xmlns:p15="http://schemas.microsoft.com/office/powerpoint/2012/main" userId="S-1-5-21-1660827705-1073358324-288910612-1412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BF3"/>
    <a:srgbClr val="7569A7"/>
    <a:srgbClr val="4C3B89"/>
    <a:srgbClr val="FFDF7F"/>
    <a:srgbClr val="0390DF"/>
    <a:srgbClr val="0385CD"/>
    <a:srgbClr val="0375B5"/>
    <a:srgbClr val="03679F"/>
    <a:srgbClr val="0271AE"/>
    <a:srgbClr val="038B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1506"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6" d="100"/>
          <a:sy n="86" d="100"/>
        </p:scale>
        <p:origin x="297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92649CD-A79C-4713-85BC-0FD970BA4E26}" type="datetimeFigureOut">
              <a:rPr lang="en-US" smtClean="0"/>
              <a:t>3/25/2022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258F4EF-DC6F-42C2-9B13-AF45CC4980AE}" type="slidenum">
              <a:rPr lang="en-US" smtClean="0"/>
              <a:t>‹#›</a:t>
            </a:fld>
            <a:endParaRPr lang="en-US"/>
          </a:p>
        </p:txBody>
      </p:sp>
    </p:spTree>
    <p:extLst>
      <p:ext uri="{BB962C8B-B14F-4D97-AF65-F5344CB8AC3E}">
        <p14:creationId xmlns:p14="http://schemas.microsoft.com/office/powerpoint/2010/main" val="510210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58B11FDD-5CAA-4270-8F94-E86DB2F88014}" type="datetimeFigureOut">
              <a:rPr lang="en-US"/>
              <a:pPr>
                <a:defRPr/>
              </a:pPr>
              <a:t>3/25/2022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AFD05268-DA53-4CE5-8279-7E986169A7B6}" type="slidenum">
              <a:rPr lang="en-US"/>
              <a:pPr>
                <a:defRPr/>
              </a:pPr>
              <a:t>‹#›</a:t>
            </a:fld>
            <a:endParaRPr lang="en-US"/>
          </a:p>
        </p:txBody>
      </p:sp>
    </p:spTree>
    <p:extLst>
      <p:ext uri="{BB962C8B-B14F-4D97-AF65-F5344CB8AC3E}">
        <p14:creationId xmlns:p14="http://schemas.microsoft.com/office/powerpoint/2010/main" val="18558026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B684875-57AD-4F50-BF08-792F1BDFDBF5}" type="slidenum">
              <a:rPr lang="en-US" smtClean="0"/>
              <a:pPr>
                <a:defRPr/>
              </a:pPr>
              <a:t>14</a:t>
            </a:fld>
            <a:endParaRPr lang="en-US"/>
          </a:p>
        </p:txBody>
      </p:sp>
    </p:spTree>
    <p:extLst>
      <p:ext uri="{BB962C8B-B14F-4D97-AF65-F5344CB8AC3E}">
        <p14:creationId xmlns:p14="http://schemas.microsoft.com/office/powerpoint/2010/main" val="579582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B684875-57AD-4F50-BF08-792F1BDFDBF5}" type="slidenum">
              <a:rPr lang="en-US" smtClean="0"/>
              <a:pPr>
                <a:defRPr/>
              </a:pPr>
              <a:t>23</a:t>
            </a:fld>
            <a:endParaRPr lang="en-US"/>
          </a:p>
        </p:txBody>
      </p:sp>
    </p:spTree>
    <p:extLst>
      <p:ext uri="{BB962C8B-B14F-4D97-AF65-F5344CB8AC3E}">
        <p14:creationId xmlns:p14="http://schemas.microsoft.com/office/powerpoint/2010/main" val="1820473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B684875-57AD-4F50-BF08-792F1BDFDBF5}" type="slidenum">
              <a:rPr lang="en-US" smtClean="0"/>
              <a:pPr>
                <a:defRPr/>
              </a:pPr>
              <a:t>26</a:t>
            </a:fld>
            <a:endParaRPr lang="en-US"/>
          </a:p>
        </p:txBody>
      </p:sp>
    </p:spTree>
    <p:extLst>
      <p:ext uri="{BB962C8B-B14F-4D97-AF65-F5344CB8AC3E}">
        <p14:creationId xmlns:p14="http://schemas.microsoft.com/office/powerpoint/2010/main" val="2999669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B684875-57AD-4F50-BF08-792F1BDFDBF5}" type="slidenum">
              <a:rPr lang="en-US" smtClean="0"/>
              <a:pPr>
                <a:defRPr/>
              </a:pPr>
              <a:t>28</a:t>
            </a:fld>
            <a:endParaRPr lang="en-US"/>
          </a:p>
        </p:txBody>
      </p:sp>
    </p:spTree>
    <p:extLst>
      <p:ext uri="{BB962C8B-B14F-4D97-AF65-F5344CB8AC3E}">
        <p14:creationId xmlns:p14="http://schemas.microsoft.com/office/powerpoint/2010/main" val="764644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1B7B8834-6342-4FA2-8AEC-54BE8E53ABFB}" type="datetime1">
              <a:rPr lang="en-US"/>
              <a:pPr>
                <a:defRPr/>
              </a:pPr>
              <a:t>3/25/2022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01F21F-884A-4680-B5E7-6A3036D5D0E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457200" y="6356354"/>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68F80EE9-D850-44A8-89E1-034AAE54A37B}" type="datetime1">
              <a:rPr lang="en-US" smtClean="0"/>
              <a:t>3/25/2022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5C64B0E-81A2-42BF-8B13-F59DA6E6B7F5}" type="slidenum">
              <a:rPr lang="en-US"/>
              <a:pPr>
                <a:defRPr/>
              </a:pPr>
              <a:t>‹#›</a:t>
            </a:fld>
            <a:endParaRPr lang="en-US" dirty="0"/>
          </a:p>
        </p:txBody>
      </p:sp>
    </p:spTree>
    <p:extLst>
      <p:ext uri="{BB962C8B-B14F-4D97-AF65-F5344CB8AC3E}">
        <p14:creationId xmlns:p14="http://schemas.microsoft.com/office/powerpoint/2010/main" val="357541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xfrm>
            <a:off x="457200" y="6356354"/>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C2B5021B-4A93-47FE-B820-BED07648B6A2}" type="datetime1">
              <a:rPr lang="en-US" smtClean="0"/>
              <a:t>3/25/2022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a:xfrm>
            <a:off x="6877401" y="6356354"/>
            <a:ext cx="2133600" cy="365125"/>
          </a:xfrm>
        </p:spPr>
        <p:txBody>
          <a:bodyPr/>
          <a:lstStyle>
            <a:lvl1pPr>
              <a:defRPr/>
            </a:lvl1pPr>
          </a:lstStyle>
          <a:p>
            <a:pPr>
              <a:defRPr/>
            </a:pPr>
            <a:fld id="{B14884E8-3FB6-4DDC-B3BA-75FE414F53D1}" type="slidenum">
              <a:rPr lang="en-US"/>
              <a:pPr>
                <a:defRPr/>
              </a:pPr>
              <a:t>‹#›</a:t>
            </a:fld>
            <a:endParaRPr lang="en-US" dirty="0"/>
          </a:p>
        </p:txBody>
      </p:sp>
    </p:spTree>
    <p:extLst>
      <p:ext uri="{BB962C8B-B14F-4D97-AF65-F5344CB8AC3E}">
        <p14:creationId xmlns:p14="http://schemas.microsoft.com/office/powerpoint/2010/main" val="655712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4"/>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8B545C66-4314-4BB1-8ADC-CE1CAE4206CB}" type="datetime1">
              <a:rPr lang="en-US" smtClean="0"/>
              <a:t>3/25/2022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77859B2C-7069-4306-9D38-CB5EEC79F18B}" type="slidenum">
              <a:rPr lang="en-US"/>
              <a:pPr>
                <a:defRPr/>
              </a:pPr>
              <a:t>‹#›</a:t>
            </a:fld>
            <a:endParaRPr lang="en-US" dirty="0"/>
          </a:p>
        </p:txBody>
      </p:sp>
    </p:spTree>
    <p:extLst>
      <p:ext uri="{BB962C8B-B14F-4D97-AF65-F5344CB8AC3E}">
        <p14:creationId xmlns:p14="http://schemas.microsoft.com/office/powerpoint/2010/main" val="168587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D43BD57A-0080-4710-B3AB-D9A13E1403DF}" type="datetime1">
              <a:rPr lang="en-US"/>
              <a:pPr>
                <a:defRPr/>
              </a:pPr>
              <a:t>3/25/2022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F065C8-49EA-4677-8C30-B8704A8E10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A143E3AE-432E-42E7-A5D7-0FF25F80C88B}" type="datetime1">
              <a:rPr lang="en-US"/>
              <a:pPr>
                <a:defRPr/>
              </a:pPr>
              <a:t>3/25/2022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FB7067-B7FB-447D-9081-7685D62944D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870B948F-982C-4F6D-B840-19223CDA380E}" type="datetime1">
              <a:rPr lang="en-US"/>
              <a:pPr>
                <a:defRPr/>
              </a:pPr>
              <a:t>3/25/2022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0F60203-0751-4CFE-8C83-CC89223D1D7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95874F30-77EB-4888-9CFA-508BF69EE7EE}" type="datetime1">
              <a:rPr lang="en-US"/>
              <a:pPr>
                <a:defRPr/>
              </a:pPr>
              <a:t>3/25/2022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0035B8D-5B35-4B87-A31B-CE455FA443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FA68CE7B-84D6-4551-B2F2-5716342F49BF}" type="datetime1">
              <a:rPr lang="en-US"/>
              <a:pPr>
                <a:defRPr/>
              </a:pPr>
              <a:t>3/25/2022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4063F02-9D3B-4958-B329-2C33708CE94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4"/>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18C2C355-CB06-4335-A681-80286502D4D8}" type="datetime1">
              <a:rPr lang="en-US" smtClean="0"/>
              <a:t>3/25/2022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622E9B1-6A79-4948-B6C9-A15AFD030A89}" type="slidenum">
              <a:rPr lang="en-US"/>
              <a:pPr>
                <a:defRPr/>
              </a:pPr>
              <a:t>‹#›</a:t>
            </a:fld>
            <a:endParaRPr lang="en-US" dirty="0"/>
          </a:p>
        </p:txBody>
      </p:sp>
    </p:spTree>
    <p:extLst>
      <p:ext uri="{BB962C8B-B14F-4D97-AF65-F5344CB8AC3E}">
        <p14:creationId xmlns:p14="http://schemas.microsoft.com/office/powerpoint/2010/main" val="2758827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Content Placeholder 2"/>
          <p:cNvSpPr>
            <a:spLocks noGrp="1"/>
          </p:cNvSpPr>
          <p:nvPr>
            <p:ph idx="1"/>
          </p:nvPr>
        </p:nvSpPr>
        <p:spPr>
          <a:xfrm>
            <a:off x="174569" y="1600204"/>
            <a:ext cx="8836429" cy="4525963"/>
          </a:xfrm>
        </p:spPr>
        <p:txBody>
          <a:bodyPr/>
          <a:lstStyle>
            <a:lvl1pPr>
              <a:defRPr sz="2400"/>
            </a:lvl1pPr>
            <a:lvl2pPr>
              <a:defRPr sz="22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4"/>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8C1E251E-4583-496C-894F-C18A3B1F3D94}" type="datetime1">
              <a:rPr lang="en-US" smtClean="0"/>
              <a:t>3/25/2022</a:t>
            </a:fld>
            <a:endParaRPr lang="en-US" dirty="0"/>
          </a:p>
        </p:txBody>
      </p:sp>
      <p:sp>
        <p:nvSpPr>
          <p:cNvPr id="5" name="Footer Placeholder 4"/>
          <p:cNvSpPr>
            <a:spLocks noGrp="1"/>
          </p:cNvSpPr>
          <p:nvPr>
            <p:ph type="ftr" sz="quarter" idx="11"/>
          </p:nvPr>
        </p:nvSpPr>
        <p:spPr>
          <a:xfrm>
            <a:off x="3124200" y="6356354"/>
            <a:ext cx="2895600" cy="365125"/>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877396" y="6356353"/>
            <a:ext cx="2133600" cy="365125"/>
          </a:xfrm>
        </p:spPr>
        <p:txBody>
          <a:bodyPr/>
          <a:lstStyle>
            <a:lvl1pPr>
              <a:defRPr/>
            </a:lvl1pPr>
          </a:lstStyle>
          <a:p>
            <a:pPr>
              <a:defRPr/>
            </a:pPr>
            <a:fld id="{FAC1E56D-A9D8-45AD-B5D3-0DCD8C3B5BE4}" type="slidenum">
              <a:rPr lang="en-US"/>
              <a:pPr>
                <a:defRPr/>
              </a:pPr>
              <a:t>‹#›</a:t>
            </a:fld>
            <a:endParaRPr lang="en-US" dirty="0"/>
          </a:p>
        </p:txBody>
      </p:sp>
    </p:spTree>
    <p:extLst>
      <p:ext uri="{BB962C8B-B14F-4D97-AF65-F5344CB8AC3E}">
        <p14:creationId xmlns:p14="http://schemas.microsoft.com/office/powerpoint/2010/main" val="2694834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457200" y="6356354"/>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a:defRPr/>
            </a:pPr>
            <a:fld id="{1B80F383-0372-4491-86DA-BD3308F65C73}" type="datetime1">
              <a:rPr lang="en-US" smtClean="0"/>
              <a:t>3/25/2022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EB2686B-E8AA-4298-9CD1-9BCA3A90E21C}" type="slidenum">
              <a:rPr lang="en-US"/>
              <a:pPr>
                <a:defRPr/>
              </a:pPr>
              <a:t>‹#›</a:t>
            </a:fld>
            <a:endParaRPr lang="en-US" dirty="0"/>
          </a:p>
        </p:txBody>
      </p:sp>
    </p:spTree>
    <p:extLst>
      <p:ext uri="{BB962C8B-B14F-4D97-AF65-F5344CB8AC3E}">
        <p14:creationId xmlns:p14="http://schemas.microsoft.com/office/powerpoint/2010/main" val="6149023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fit.edu/STAT" TargetMode="External"/><Relationship Id="rId1" Type="http://schemas.openxmlformats.org/officeDocument/2006/relationships/theme" Target="../theme/theme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9.xml"/><Relationship Id="rId7"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5.png"/><Relationship Id="rId4" Type="http://schemas.openxmlformats.org/officeDocument/2006/relationships/slideLayout" Target="../slideLayouts/slideLayout10.xml"/><Relationship Id="rId9"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fit.edu/STAT" TargetMode="External"/><Relationship Id="rId1" Type="http://schemas.openxmlformats.org/officeDocument/2006/relationships/theme" Target="../theme/theme4.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7E3F7-4E11-4644-AD36-ADBD126F93B6}" type="datetimeFigureOut">
              <a:rPr lang="en-US" smtClean="0"/>
              <a:t>3/25/2022</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102DE-C42B-4B32-9A51-B3245B5EAD12}" type="slidenum">
              <a:rPr lang="en-US" smtClean="0"/>
              <a:t>‹#›</a:t>
            </a:fld>
            <a:endParaRPr lang="en-US"/>
          </a:p>
        </p:txBody>
      </p:sp>
      <p:sp>
        <p:nvSpPr>
          <p:cNvPr id="7" name="Rectangle 6"/>
          <p:cNvSpPr/>
          <p:nvPr userDrawn="1"/>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4"/>
          <p:cNvSpPr txBox="1">
            <a:spLocks noChangeArrowheads="1"/>
          </p:cNvSpPr>
          <p:nvPr userDrawn="1"/>
        </p:nvSpPr>
        <p:spPr bwMode="auto">
          <a:xfrm>
            <a:off x="363538" y="2908300"/>
            <a:ext cx="8416925" cy="1362075"/>
          </a:xfrm>
          <a:prstGeom prst="rect">
            <a:avLst/>
          </a:prstGeom>
          <a:noFill/>
          <a:ln w="9525">
            <a:noFill/>
            <a:miter lim="800000"/>
            <a:headEnd/>
            <a:tailEnd/>
          </a:ln>
        </p:spPr>
        <p:txBody>
          <a:bodyPr/>
          <a:lstStyle/>
          <a:p>
            <a:pPr algn="ctr">
              <a:lnSpc>
                <a:spcPct val="90000"/>
              </a:lnSpc>
            </a:pPr>
            <a:r>
              <a:rPr lang="en-US" altLang="en-US" sz="3200" b="1" dirty="0" smtClean="0">
                <a:latin typeface="Arial" panose="020B0604020202020204" pitchFamily="34" charset="0"/>
                <a:cs typeface="Arial" panose="020B0604020202020204" pitchFamily="34" charset="0"/>
              </a:rPr>
              <a:t>Scientific Test and Analysis Techniques </a:t>
            </a:r>
            <a:br>
              <a:rPr lang="en-US" altLang="en-US" sz="3200" b="1" dirty="0" smtClean="0">
                <a:latin typeface="Arial" panose="020B0604020202020204" pitchFamily="34" charset="0"/>
                <a:cs typeface="Arial" panose="020B0604020202020204" pitchFamily="34" charset="0"/>
              </a:rPr>
            </a:br>
            <a:r>
              <a:rPr lang="en-US" altLang="en-US" sz="3200" b="1" dirty="0" smtClean="0">
                <a:latin typeface="Arial" panose="020B0604020202020204" pitchFamily="34" charset="0"/>
                <a:cs typeface="Arial" panose="020B0604020202020204" pitchFamily="34" charset="0"/>
              </a:rPr>
              <a:t>Center of Excellence (STAT COE)</a:t>
            </a:r>
            <a:endParaRPr lang="en-US" altLang="en-US" sz="3200" b="1" dirty="0">
              <a:latin typeface="Arial" panose="020B0604020202020204" pitchFamily="34" charset="0"/>
              <a:cs typeface="Arial" panose="020B0604020202020204" pitchFamily="34" charset="0"/>
            </a:endParaRPr>
          </a:p>
          <a:p>
            <a:pPr algn="ctr">
              <a:lnSpc>
                <a:spcPct val="90000"/>
              </a:lnSpc>
            </a:pPr>
            <a:r>
              <a:rPr lang="en-US" altLang="en-US" sz="2400" b="1" i="1" dirty="0" smtClean="0">
                <a:solidFill>
                  <a:srgbClr val="7569A7"/>
                </a:solidFill>
                <a:latin typeface="Arial" panose="020B0604020202020204" pitchFamily="34" charset="0"/>
                <a:cs typeface="Arial" panose="020B0604020202020204" pitchFamily="34" charset="0"/>
              </a:rPr>
              <a:t>(DTE&amp;A)</a:t>
            </a:r>
            <a:endParaRPr lang="en-US" altLang="en-US" sz="2400" dirty="0">
              <a:solidFill>
                <a:srgbClr val="7569A7"/>
              </a:solidFill>
              <a:latin typeface="Arial" panose="020B0604020202020204" pitchFamily="34" charset="0"/>
              <a:cs typeface="Arial" panose="020B0604020202020204" pitchFamily="34" charset="0"/>
            </a:endParaRPr>
          </a:p>
        </p:txBody>
      </p:sp>
      <p:sp>
        <p:nvSpPr>
          <p:cNvPr id="9" name="Rectangle 10"/>
          <p:cNvSpPr>
            <a:spLocks noChangeArrowheads="1"/>
          </p:cNvSpPr>
          <p:nvPr userDrawn="1"/>
        </p:nvSpPr>
        <p:spPr bwMode="auto">
          <a:xfrm flipV="1">
            <a:off x="0" y="1203514"/>
            <a:ext cx="9144000" cy="92075"/>
          </a:xfrm>
          <a:prstGeom prst="rect">
            <a:avLst/>
          </a:prstGeom>
          <a:solidFill>
            <a:srgbClr val="4C3B89"/>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10" name="TextBox 9"/>
          <p:cNvSpPr txBox="1"/>
          <p:nvPr userDrawn="1"/>
        </p:nvSpPr>
        <p:spPr>
          <a:xfrm>
            <a:off x="2572820" y="4537869"/>
            <a:ext cx="3962400" cy="1415772"/>
          </a:xfrm>
          <a:prstGeom prst="rect">
            <a:avLst/>
          </a:prstGeom>
          <a:noFill/>
        </p:spPr>
        <p:txBody>
          <a:bodyPr>
            <a:spAutoFit/>
          </a:bodyPr>
          <a:lstStyle/>
          <a:p>
            <a:pPr algn="ctr">
              <a:defRPr/>
            </a:pPr>
            <a:r>
              <a:rPr lang="en-US" altLang="en-US" b="1" dirty="0" smtClean="0">
                <a:latin typeface="Georgia" panose="02040502050405020303" pitchFamily="18" charset="0"/>
                <a:cs typeface="Times New Roman" pitchFamily="18" charset="0"/>
              </a:rPr>
              <a:t>Steven Thorsen, PhD</a:t>
            </a:r>
            <a:r>
              <a:rPr lang="en-US" altLang="en-US" b="1" dirty="0">
                <a:latin typeface="Georgia" panose="02040502050405020303" pitchFamily="18" charset="0"/>
                <a:cs typeface="Times New Roman" pitchFamily="18" charset="0"/>
              </a:rPr>
              <a:t/>
            </a:r>
            <a:br>
              <a:rPr lang="en-US" altLang="en-US" b="1" dirty="0">
                <a:latin typeface="Georgia" panose="02040502050405020303" pitchFamily="18" charset="0"/>
                <a:cs typeface="Times New Roman" pitchFamily="18" charset="0"/>
              </a:rPr>
            </a:br>
            <a:r>
              <a:rPr lang="en-US" altLang="en-US" b="1" dirty="0" smtClean="0">
                <a:latin typeface="Georgia" panose="02040502050405020303" pitchFamily="18" charset="0"/>
                <a:cs typeface="Times New Roman" pitchFamily="18" charset="0"/>
              </a:rPr>
              <a:t>Director</a:t>
            </a:r>
            <a:endParaRPr lang="en-US" altLang="en-US" b="1" dirty="0">
              <a:latin typeface="Georgia" panose="02040502050405020303" pitchFamily="18" charset="0"/>
              <a:cs typeface="Times New Roman" pitchFamily="18" charset="0"/>
            </a:endParaRPr>
          </a:p>
          <a:p>
            <a:pPr algn="ctr">
              <a:defRPr/>
            </a:pPr>
            <a:endParaRPr lang="en-US" b="1" dirty="0">
              <a:latin typeface="Georgia" panose="02040502050405020303" pitchFamily="18" charset="0"/>
            </a:endParaRPr>
          </a:p>
          <a:p>
            <a:pPr algn="ctr">
              <a:defRPr/>
            </a:pPr>
            <a:r>
              <a:rPr lang="en-US" sz="1600" dirty="0">
                <a:solidFill>
                  <a:srgbClr val="4C3B89"/>
                </a:solidFill>
                <a:latin typeface="Georgia" panose="02040502050405020303" pitchFamily="18" charset="0"/>
                <a:hlinkClick r:id="rId2"/>
              </a:rPr>
              <a:t>www.AFIT.edu/STAT</a:t>
            </a:r>
            <a:endParaRPr lang="en-US" sz="1600" dirty="0">
              <a:solidFill>
                <a:srgbClr val="4C3B89"/>
              </a:solidFill>
              <a:latin typeface="Georgia" panose="02040502050405020303" pitchFamily="18" charset="0"/>
            </a:endParaRPr>
          </a:p>
          <a:p>
            <a:pPr algn="ctr">
              <a:defRPr/>
            </a:pPr>
            <a:r>
              <a:rPr lang="en-US" sz="1600" dirty="0">
                <a:latin typeface="Georgia" panose="02040502050405020303" pitchFamily="18" charset="0"/>
              </a:rPr>
              <a:t>937-255-3636 x </a:t>
            </a:r>
            <a:r>
              <a:rPr lang="en-US" sz="1600" dirty="0" smtClean="0">
                <a:latin typeface="Georgia" panose="02040502050405020303" pitchFamily="18" charset="0"/>
              </a:rPr>
              <a:t>4486</a:t>
            </a:r>
            <a:endParaRPr lang="en-US" sz="1600" dirty="0">
              <a:latin typeface="Georgia" panose="02040502050405020303" pitchFamily="18" charset="0"/>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519" y="4270375"/>
            <a:ext cx="1798281" cy="1798281"/>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301891" y="4707705"/>
            <a:ext cx="2156309" cy="923619"/>
          </a:xfrm>
          <a:prstGeom prst="rect">
            <a:avLst/>
          </a:prstGeom>
        </p:spPr>
      </p:pic>
      <p:sp>
        <p:nvSpPr>
          <p:cNvPr id="13" name="Rectangle 10"/>
          <p:cNvSpPr>
            <a:spLocks noChangeArrowheads="1"/>
          </p:cNvSpPr>
          <p:nvPr userDrawn="1"/>
        </p:nvSpPr>
        <p:spPr bwMode="auto">
          <a:xfrm flipV="1">
            <a:off x="0" y="1141449"/>
            <a:ext cx="9144000" cy="92075"/>
          </a:xfrm>
          <a:prstGeom prst="rect">
            <a:avLst/>
          </a:prstGeom>
          <a:solidFill>
            <a:srgbClr val="FFDF7F"/>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14" name="Rectangle 13"/>
          <p:cNvSpPr>
            <a:spLocks noChangeArrowheads="1"/>
          </p:cNvSpPr>
          <p:nvPr userDrawn="1"/>
        </p:nvSpPr>
        <p:spPr bwMode="auto">
          <a:xfrm flipV="1">
            <a:off x="0" y="1079383"/>
            <a:ext cx="9144000" cy="92075"/>
          </a:xfrm>
          <a:prstGeom prst="rect">
            <a:avLst/>
          </a:prstGeom>
          <a:solidFill>
            <a:srgbClr val="EDEBF3"/>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150158" y="189158"/>
            <a:ext cx="2807725" cy="2808835"/>
          </a:xfrm>
          <a:prstGeom prst="rect">
            <a:avLst/>
          </a:prstGeom>
        </p:spPr>
      </p:pic>
    </p:spTree>
    <p:extLst>
      <p:ext uri="{BB962C8B-B14F-4D97-AF65-F5344CB8AC3E}">
        <p14:creationId xmlns:p14="http://schemas.microsoft.com/office/powerpoint/2010/main" val="96349669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1219200" y="198438"/>
            <a:ext cx="6705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30"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100">
                <a:solidFill>
                  <a:schemeClr val="tx1">
                    <a:tint val="75000"/>
                  </a:schemeClr>
                </a:solidFill>
                <a:latin typeface="Arial" panose="020B0604020202020204" pitchFamily="34" charset="0"/>
                <a:cs typeface="Arial" panose="020B0604020202020204" pitchFamily="34" charset="0"/>
              </a:defRPr>
            </a:lvl1pPr>
          </a:lstStyle>
          <a:p>
            <a:pPr>
              <a:defRPr/>
            </a:pPr>
            <a:fld id="{CF62D06F-D487-4BF8-AB9C-0BE75D226B4E}" type="slidenum">
              <a:rPr lang="en-US" smtClean="0"/>
              <a:pPr>
                <a:defRPr/>
              </a:pPr>
              <a:t>‹#›</a:t>
            </a:fld>
            <a:endParaRPr lang="en-US" dirty="0"/>
          </a:p>
        </p:txBody>
      </p:sp>
      <p:sp>
        <p:nvSpPr>
          <p:cNvPr id="7" name="Rectangle 10"/>
          <p:cNvSpPr>
            <a:spLocks noChangeArrowheads="1"/>
          </p:cNvSpPr>
          <p:nvPr/>
        </p:nvSpPr>
        <p:spPr bwMode="auto">
          <a:xfrm flipV="1">
            <a:off x="0" y="1428750"/>
            <a:ext cx="9144000" cy="76200"/>
          </a:xfrm>
          <a:prstGeom prst="rect">
            <a:avLst/>
          </a:prstGeom>
          <a:solidFill>
            <a:srgbClr val="4C3B89"/>
          </a:solidFill>
          <a:ln w="9525">
            <a:noFill/>
            <a:miter lim="800000"/>
            <a:headEnd/>
            <a:tailEnd/>
          </a:ln>
          <a:effectLst>
            <a:outerShdw blurRad="50800" dist="38100" dir="5400000" algn="t" rotWithShape="0">
              <a:prstClr val="black">
                <a:alpha val="40000"/>
              </a:prstClr>
            </a:outerShdw>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9" name="Text Box 5"/>
          <p:cNvSpPr txBox="1">
            <a:spLocks noChangeArrowheads="1"/>
          </p:cNvSpPr>
          <p:nvPr/>
        </p:nvSpPr>
        <p:spPr bwMode="auto">
          <a:xfrm>
            <a:off x="2745944" y="1331913"/>
            <a:ext cx="3777545" cy="253074"/>
          </a:xfrm>
          <a:prstGeom prst="rect">
            <a:avLst/>
          </a:prstGeom>
          <a:solidFill>
            <a:schemeClr val="bg1"/>
          </a:solidFill>
          <a:ln w="9525">
            <a:noFill/>
            <a:miter lim="800000"/>
            <a:headEnd/>
            <a:tailEnd/>
          </a:ln>
          <a:effectLst>
            <a:softEdge rad="63500"/>
          </a:effectLst>
        </p:spPr>
        <p:txBody>
          <a:bodyPr wrap="none" lIns="82981" tIns="41493" rIns="82981" bIns="41493">
            <a:spAutoFit/>
          </a:bodyPr>
          <a:lstStyle/>
          <a:p>
            <a:pPr algn="ctr" defTabSz="829923" fontAlgn="auto">
              <a:spcBef>
                <a:spcPts val="0"/>
              </a:spcBef>
              <a:spcAft>
                <a:spcPts val="0"/>
              </a:spcAft>
              <a:defRPr/>
            </a:pPr>
            <a:r>
              <a:rPr lang="en-US" sz="1100" b="1" i="0" dirty="0" smtClean="0">
                <a:solidFill>
                  <a:srgbClr val="4C3B89"/>
                </a:solidFill>
                <a:latin typeface="Arial" panose="020B0604020202020204" pitchFamily="34" charset="0"/>
                <a:cs typeface="Arial" panose="020B0604020202020204" pitchFamily="34" charset="0"/>
              </a:rPr>
              <a:t>MODERNIZING</a:t>
            </a:r>
            <a:r>
              <a:rPr lang="en-US" sz="1100" b="1" i="0" baseline="0" dirty="0" smtClean="0">
                <a:solidFill>
                  <a:srgbClr val="4C3B89"/>
                </a:solidFill>
                <a:latin typeface="Arial" panose="020B0604020202020204" pitchFamily="34" charset="0"/>
                <a:cs typeface="Arial" panose="020B0604020202020204" pitchFamily="34" charset="0"/>
              </a:rPr>
              <a:t> </a:t>
            </a:r>
            <a:r>
              <a:rPr lang="en-US" sz="1100" b="0" i="1" baseline="0" dirty="0" smtClean="0">
                <a:solidFill>
                  <a:srgbClr val="4C3B89"/>
                </a:solidFill>
                <a:latin typeface="Arial" panose="020B0604020202020204" pitchFamily="34" charset="0"/>
                <a:cs typeface="Arial" panose="020B0604020202020204" pitchFamily="34" charset="0"/>
              </a:rPr>
              <a:t>the</a:t>
            </a:r>
            <a:r>
              <a:rPr lang="en-US" sz="1100" b="1" i="0" baseline="0" dirty="0" smtClean="0">
                <a:solidFill>
                  <a:srgbClr val="4C3B89"/>
                </a:solidFill>
                <a:latin typeface="Arial" panose="020B0604020202020204" pitchFamily="34" charset="0"/>
                <a:cs typeface="Arial" panose="020B0604020202020204" pitchFamily="34" charset="0"/>
              </a:rPr>
              <a:t> CULTURE </a:t>
            </a:r>
            <a:r>
              <a:rPr lang="en-US" sz="1100" b="0" i="1" baseline="0" dirty="0" smtClean="0">
                <a:solidFill>
                  <a:srgbClr val="4C3B89"/>
                </a:solidFill>
                <a:latin typeface="Arial" panose="020B0604020202020204" pitchFamily="34" charset="0"/>
                <a:cs typeface="Arial" panose="020B0604020202020204" pitchFamily="34" charset="0"/>
              </a:rPr>
              <a:t>of</a:t>
            </a:r>
            <a:r>
              <a:rPr lang="en-US" sz="1100" b="1" i="0" baseline="0" dirty="0" smtClean="0">
                <a:solidFill>
                  <a:srgbClr val="4C3B89"/>
                </a:solidFill>
                <a:latin typeface="Arial" panose="020B0604020202020204" pitchFamily="34" charset="0"/>
                <a:cs typeface="Arial" panose="020B0604020202020204" pitchFamily="34" charset="0"/>
              </a:rPr>
              <a:t> TEST &amp; EVALUATION</a:t>
            </a:r>
            <a:endParaRPr lang="en-US" sz="1100" b="1" i="0" dirty="0">
              <a:solidFill>
                <a:srgbClr val="4C3B89"/>
              </a:solidFill>
              <a:latin typeface="Arial" panose="020B0604020202020204" pitchFamily="34" charset="0"/>
              <a:cs typeface="Arial" panose="020B0604020202020204" pitchFamily="34" charset="0"/>
            </a:endParaRPr>
          </a:p>
        </p:txBody>
      </p:sp>
      <p:pic>
        <p:nvPicPr>
          <p:cNvPr id="12" name="Picture 1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3132" y="175578"/>
            <a:ext cx="1188720" cy="1188720"/>
          </a:xfrm>
          <a:prstGeom prst="rect">
            <a:avLst/>
          </a:prstGeom>
        </p:spPr>
      </p:pic>
      <p:pic>
        <p:nvPicPr>
          <p:cNvPr id="2" name="Picture 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848993" y="216377"/>
            <a:ext cx="1420440" cy="1097280"/>
          </a:xfrm>
          <a:prstGeom prst="rect">
            <a:avLst/>
          </a:prstGeom>
        </p:spPr>
      </p:pic>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hdr="0" ftr="0" dt="0"/>
  <p:txStyles>
    <p:titleStyle>
      <a:lvl1pPr algn="ctr" rtl="0" eaLnBrk="0" fontAlgn="base" hangingPunct="0">
        <a:spcBef>
          <a:spcPct val="0"/>
        </a:spcBef>
        <a:spcAft>
          <a:spcPct val="0"/>
        </a:spcAft>
        <a:defRPr sz="25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000">
          <a:solidFill>
            <a:schemeClr val="tx1"/>
          </a:solidFill>
          <a:latin typeface="Calibri" pitchFamily="34" charset="0"/>
        </a:defRPr>
      </a:lvl2pPr>
      <a:lvl3pPr algn="ctr" rtl="0" eaLnBrk="0" fontAlgn="base" hangingPunct="0">
        <a:spcBef>
          <a:spcPct val="0"/>
        </a:spcBef>
        <a:spcAft>
          <a:spcPct val="0"/>
        </a:spcAft>
        <a:defRPr sz="4000">
          <a:solidFill>
            <a:schemeClr val="tx1"/>
          </a:solidFill>
          <a:latin typeface="Calibri" pitchFamily="34" charset="0"/>
        </a:defRPr>
      </a:lvl3pPr>
      <a:lvl4pPr algn="ctr" rtl="0" eaLnBrk="0" fontAlgn="base" hangingPunct="0">
        <a:spcBef>
          <a:spcPct val="0"/>
        </a:spcBef>
        <a:spcAft>
          <a:spcPct val="0"/>
        </a:spcAft>
        <a:defRPr sz="4000">
          <a:solidFill>
            <a:schemeClr val="tx1"/>
          </a:solidFill>
          <a:latin typeface="Calibri" pitchFamily="34" charset="0"/>
        </a:defRPr>
      </a:lvl4pPr>
      <a:lvl5pPr algn="ctr" rtl="0" eaLnBrk="0" fontAlgn="base" hangingPunct="0">
        <a:spcBef>
          <a:spcPct val="0"/>
        </a:spcBef>
        <a:spcAft>
          <a:spcPct val="0"/>
        </a:spcAft>
        <a:defRPr sz="4000">
          <a:solidFill>
            <a:schemeClr val="tx1"/>
          </a:solidFill>
          <a:latin typeface="Calibri" pitchFamily="34" charset="0"/>
        </a:defRPr>
      </a:lvl5pPr>
      <a:lvl6pPr marL="457200" algn="ctr" rtl="0" eaLnBrk="1" fontAlgn="base" hangingPunct="1">
        <a:spcBef>
          <a:spcPct val="0"/>
        </a:spcBef>
        <a:spcAft>
          <a:spcPct val="0"/>
        </a:spcAft>
        <a:defRPr sz="4000">
          <a:solidFill>
            <a:schemeClr val="tx1"/>
          </a:solidFill>
          <a:latin typeface="Calibri" pitchFamily="34" charset="0"/>
        </a:defRPr>
      </a:lvl6pPr>
      <a:lvl7pPr marL="914400" algn="ctr" rtl="0" eaLnBrk="1" fontAlgn="base" hangingPunct="1">
        <a:spcBef>
          <a:spcPct val="0"/>
        </a:spcBef>
        <a:spcAft>
          <a:spcPct val="0"/>
        </a:spcAft>
        <a:defRPr sz="4000">
          <a:solidFill>
            <a:schemeClr val="tx1"/>
          </a:solidFill>
          <a:latin typeface="Calibri" pitchFamily="34" charset="0"/>
        </a:defRPr>
      </a:lvl7pPr>
      <a:lvl8pPr marL="1371600" algn="ctr" rtl="0" eaLnBrk="1" fontAlgn="base" hangingPunct="1">
        <a:spcBef>
          <a:spcPct val="0"/>
        </a:spcBef>
        <a:spcAft>
          <a:spcPct val="0"/>
        </a:spcAft>
        <a:defRPr sz="4000">
          <a:solidFill>
            <a:schemeClr val="tx1"/>
          </a:solidFill>
          <a:latin typeface="Calibri" pitchFamily="34" charset="0"/>
        </a:defRPr>
      </a:lvl8pPr>
      <a:lvl9pPr marL="1828800" algn="ctr" rtl="0" eaLnBrk="1" fontAlgn="base" hangingPunct="1">
        <a:spcBef>
          <a:spcPct val="0"/>
        </a:spcBef>
        <a:spcAft>
          <a:spcPct val="0"/>
        </a:spcAft>
        <a:defRPr sz="40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15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15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15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15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15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7" name="Title Placeholder 1"/>
          <p:cNvSpPr>
            <a:spLocks noGrp="1"/>
          </p:cNvSpPr>
          <p:nvPr>
            <p:ph type="title"/>
          </p:nvPr>
        </p:nvSpPr>
        <p:spPr bwMode="auto">
          <a:xfrm>
            <a:off x="1219200" y="198438"/>
            <a:ext cx="6705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3078" name="Text Placeholder 2"/>
          <p:cNvSpPr>
            <a:spLocks noGrp="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Footer Placeholder 4"/>
          <p:cNvSpPr>
            <a:spLocks noGrp="1"/>
          </p:cNvSpPr>
          <p:nvPr>
            <p:ph type="ftr" sz="quarter" idx="3"/>
          </p:nvPr>
        </p:nvSpPr>
        <p:spPr>
          <a:xfrm>
            <a:off x="3124200" y="6356354"/>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D55B028-A795-4B37-9E96-20E1DEE83FB3}" type="slidenum">
              <a:rPr lang="en-US"/>
              <a:pPr>
                <a:defRPr/>
              </a:pPr>
              <a:t>‹#›</a:t>
            </a:fld>
            <a:endParaRPr lang="en-US" dirty="0"/>
          </a:p>
        </p:txBody>
      </p:sp>
      <p:sp>
        <p:nvSpPr>
          <p:cNvPr id="7" name="Rectangle 10"/>
          <p:cNvSpPr>
            <a:spLocks noChangeArrowheads="1"/>
          </p:cNvSpPr>
          <p:nvPr/>
        </p:nvSpPr>
        <p:spPr bwMode="auto">
          <a:xfrm flipV="1">
            <a:off x="0" y="1428750"/>
            <a:ext cx="9144000" cy="76200"/>
          </a:xfrm>
          <a:prstGeom prst="rect">
            <a:avLst/>
          </a:prstGeom>
          <a:solidFill>
            <a:srgbClr val="4C3B89"/>
          </a:solidFill>
          <a:ln w="9525">
            <a:noFill/>
            <a:miter lim="800000"/>
            <a:headEnd/>
            <a:tailEnd/>
          </a:ln>
          <a:effectLst>
            <a:outerShdw blurRad="50800" dist="38100" dir="5400000" algn="t" rotWithShape="0">
              <a:prstClr val="black">
                <a:alpha val="40000"/>
              </a:prstClr>
            </a:outerShdw>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9" name="Text Box 5"/>
          <p:cNvSpPr txBox="1">
            <a:spLocks noChangeArrowheads="1"/>
          </p:cNvSpPr>
          <p:nvPr/>
        </p:nvSpPr>
        <p:spPr bwMode="auto">
          <a:xfrm>
            <a:off x="2745944" y="1331913"/>
            <a:ext cx="3777545" cy="253074"/>
          </a:xfrm>
          <a:prstGeom prst="rect">
            <a:avLst/>
          </a:prstGeom>
          <a:solidFill>
            <a:schemeClr val="bg1"/>
          </a:solidFill>
          <a:ln w="9525">
            <a:noFill/>
            <a:miter lim="800000"/>
            <a:headEnd/>
            <a:tailEnd/>
          </a:ln>
          <a:effectLst>
            <a:softEdge rad="63500"/>
          </a:effectLst>
        </p:spPr>
        <p:txBody>
          <a:bodyPr wrap="none" lIns="82981" tIns="41493" rIns="82981" bIns="41493">
            <a:spAutoFit/>
          </a:bodyPr>
          <a:lstStyle/>
          <a:p>
            <a:pPr algn="ctr" defTabSz="829902" fontAlgn="auto">
              <a:spcBef>
                <a:spcPts val="0"/>
              </a:spcBef>
              <a:spcAft>
                <a:spcPts val="0"/>
              </a:spcAft>
              <a:defRPr/>
            </a:pPr>
            <a:r>
              <a:rPr lang="en-US" sz="1100" b="1" i="0" dirty="0" smtClean="0">
                <a:solidFill>
                  <a:srgbClr val="4C3B89"/>
                </a:solidFill>
                <a:latin typeface="Arial" panose="020B0604020202020204" pitchFamily="34" charset="0"/>
                <a:cs typeface="Arial" panose="020B0604020202020204" pitchFamily="34" charset="0"/>
              </a:rPr>
              <a:t>MODERNIZING </a:t>
            </a:r>
            <a:r>
              <a:rPr lang="en-US" sz="1100" b="0" i="1" dirty="0" smtClean="0">
                <a:solidFill>
                  <a:srgbClr val="4C3B89"/>
                </a:solidFill>
                <a:latin typeface="Arial" panose="020B0604020202020204" pitchFamily="34" charset="0"/>
                <a:cs typeface="Arial" panose="020B0604020202020204" pitchFamily="34" charset="0"/>
              </a:rPr>
              <a:t>the</a:t>
            </a:r>
            <a:r>
              <a:rPr lang="en-US" sz="1100" b="1" i="0" dirty="0" smtClean="0">
                <a:solidFill>
                  <a:srgbClr val="4C3B89"/>
                </a:solidFill>
                <a:latin typeface="Arial" panose="020B0604020202020204" pitchFamily="34" charset="0"/>
                <a:cs typeface="Arial" panose="020B0604020202020204" pitchFamily="34" charset="0"/>
              </a:rPr>
              <a:t> CULTURE </a:t>
            </a:r>
            <a:r>
              <a:rPr lang="en-US" sz="1100" b="0" i="1" dirty="0" smtClean="0">
                <a:solidFill>
                  <a:srgbClr val="4C3B89"/>
                </a:solidFill>
                <a:latin typeface="Arial" panose="020B0604020202020204" pitchFamily="34" charset="0"/>
                <a:cs typeface="Arial" panose="020B0604020202020204" pitchFamily="34" charset="0"/>
              </a:rPr>
              <a:t>of </a:t>
            </a:r>
            <a:r>
              <a:rPr lang="en-US" sz="1100" b="1" i="0" dirty="0" smtClean="0">
                <a:solidFill>
                  <a:srgbClr val="4C3B89"/>
                </a:solidFill>
                <a:latin typeface="Arial" panose="020B0604020202020204" pitchFamily="34" charset="0"/>
                <a:cs typeface="Arial" panose="020B0604020202020204" pitchFamily="34" charset="0"/>
              </a:rPr>
              <a:t>TEST</a:t>
            </a:r>
            <a:r>
              <a:rPr lang="en-US" sz="1100" b="1" i="0" baseline="0" dirty="0" smtClean="0">
                <a:solidFill>
                  <a:srgbClr val="4C3B89"/>
                </a:solidFill>
                <a:latin typeface="Arial" panose="020B0604020202020204" pitchFamily="34" charset="0"/>
                <a:cs typeface="Arial" panose="020B0604020202020204" pitchFamily="34" charset="0"/>
              </a:rPr>
              <a:t> &amp; EVALUATION</a:t>
            </a:r>
            <a:endParaRPr lang="en-US" sz="1100" b="1" i="0" dirty="0">
              <a:solidFill>
                <a:srgbClr val="4C3B89"/>
              </a:solidFill>
              <a:latin typeface="Arial" panose="020B0604020202020204" pitchFamily="34" charset="0"/>
              <a:cs typeface="Arial" panose="020B0604020202020204" pitchFamily="34" charset="0"/>
            </a:endParaRPr>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89724" y="6356354"/>
            <a:ext cx="839755" cy="359695"/>
          </a:xfrm>
          <a:prstGeom prst="rect">
            <a:avLst/>
          </a:prstGeom>
        </p:spPr>
      </p:pic>
      <p:pic>
        <p:nvPicPr>
          <p:cNvPr id="16" name="Picture 1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5720" y="198438"/>
            <a:ext cx="1188720" cy="1188720"/>
          </a:xfrm>
          <a:prstGeom prst="rect">
            <a:avLst/>
          </a:prstGeom>
        </p:spPr>
      </p:pic>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80974" y="216377"/>
            <a:ext cx="1420440" cy="1097280"/>
          </a:xfrm>
          <a:prstGeom prst="rect">
            <a:avLst/>
          </a:prstGeom>
        </p:spPr>
      </p:pic>
    </p:spTree>
    <p:extLst>
      <p:ext uri="{BB962C8B-B14F-4D97-AF65-F5344CB8AC3E}">
        <p14:creationId xmlns:p14="http://schemas.microsoft.com/office/powerpoint/2010/main" val="74464972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Lst>
  <p:hf hdr="0" ftr="0" dt="0"/>
  <p:txStyles>
    <p:titleStyle>
      <a:lvl1pPr algn="ctr" rtl="0" eaLnBrk="0" fontAlgn="base" hangingPunct="0">
        <a:spcBef>
          <a:spcPct val="0"/>
        </a:spcBef>
        <a:spcAft>
          <a:spcPct val="0"/>
        </a:spcAft>
        <a:defRPr sz="25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000">
          <a:solidFill>
            <a:schemeClr val="tx1"/>
          </a:solidFill>
          <a:latin typeface="Calibri" pitchFamily="34" charset="0"/>
        </a:defRPr>
      </a:lvl2pPr>
      <a:lvl3pPr algn="ctr" rtl="0" eaLnBrk="0" fontAlgn="base" hangingPunct="0">
        <a:spcBef>
          <a:spcPct val="0"/>
        </a:spcBef>
        <a:spcAft>
          <a:spcPct val="0"/>
        </a:spcAft>
        <a:defRPr sz="4000">
          <a:solidFill>
            <a:schemeClr val="tx1"/>
          </a:solidFill>
          <a:latin typeface="Calibri" pitchFamily="34" charset="0"/>
        </a:defRPr>
      </a:lvl3pPr>
      <a:lvl4pPr algn="ctr" rtl="0" eaLnBrk="0" fontAlgn="base" hangingPunct="0">
        <a:spcBef>
          <a:spcPct val="0"/>
        </a:spcBef>
        <a:spcAft>
          <a:spcPct val="0"/>
        </a:spcAft>
        <a:defRPr sz="4000">
          <a:solidFill>
            <a:schemeClr val="tx1"/>
          </a:solidFill>
          <a:latin typeface="Calibri" pitchFamily="34" charset="0"/>
        </a:defRPr>
      </a:lvl4pPr>
      <a:lvl5pPr algn="ctr" rtl="0" eaLnBrk="0" fontAlgn="base" hangingPunct="0">
        <a:spcBef>
          <a:spcPct val="0"/>
        </a:spcBef>
        <a:spcAft>
          <a:spcPct val="0"/>
        </a:spcAft>
        <a:defRPr sz="4000">
          <a:solidFill>
            <a:schemeClr val="tx1"/>
          </a:solidFill>
          <a:latin typeface="Calibri" pitchFamily="34" charset="0"/>
        </a:defRPr>
      </a:lvl5pPr>
      <a:lvl6pPr marL="457189" algn="ctr" rtl="0" eaLnBrk="1" fontAlgn="base" hangingPunct="1">
        <a:spcBef>
          <a:spcPct val="0"/>
        </a:spcBef>
        <a:spcAft>
          <a:spcPct val="0"/>
        </a:spcAft>
        <a:defRPr sz="4000">
          <a:solidFill>
            <a:schemeClr val="tx1"/>
          </a:solidFill>
          <a:latin typeface="Calibri" pitchFamily="34" charset="0"/>
        </a:defRPr>
      </a:lvl6pPr>
      <a:lvl7pPr marL="914377" algn="ctr" rtl="0" eaLnBrk="1" fontAlgn="base" hangingPunct="1">
        <a:spcBef>
          <a:spcPct val="0"/>
        </a:spcBef>
        <a:spcAft>
          <a:spcPct val="0"/>
        </a:spcAft>
        <a:defRPr sz="4000">
          <a:solidFill>
            <a:schemeClr val="tx1"/>
          </a:solidFill>
          <a:latin typeface="Calibri" pitchFamily="34" charset="0"/>
        </a:defRPr>
      </a:lvl7pPr>
      <a:lvl8pPr marL="1371566" algn="ctr" rtl="0" eaLnBrk="1" fontAlgn="base" hangingPunct="1">
        <a:spcBef>
          <a:spcPct val="0"/>
        </a:spcBef>
        <a:spcAft>
          <a:spcPct val="0"/>
        </a:spcAft>
        <a:defRPr sz="4000">
          <a:solidFill>
            <a:schemeClr val="tx1"/>
          </a:solidFill>
          <a:latin typeface="Calibri" pitchFamily="34" charset="0"/>
        </a:defRPr>
      </a:lvl8pPr>
      <a:lvl9pPr marL="1828754" algn="ctr" rtl="0" eaLnBrk="1" fontAlgn="base" hangingPunct="1">
        <a:spcBef>
          <a:spcPct val="0"/>
        </a:spcBef>
        <a:spcAft>
          <a:spcPct val="0"/>
        </a:spcAft>
        <a:defRPr sz="4000">
          <a:solidFill>
            <a:schemeClr val="tx1"/>
          </a:solidFill>
          <a:latin typeface="Calibri" pitchFamily="34" charset="0"/>
        </a:defRPr>
      </a:lvl9pPr>
    </p:titleStyle>
    <p:bodyStyle>
      <a:lvl1pPr marL="342891" indent="-342891" algn="l" rtl="0" eaLnBrk="0" fontAlgn="base" hangingPunct="0">
        <a:spcBef>
          <a:spcPct val="20000"/>
        </a:spcBef>
        <a:spcAft>
          <a:spcPct val="0"/>
        </a:spcAft>
        <a:buFont typeface="Arial" charset="0"/>
        <a:buChar char="•"/>
        <a:defRPr sz="1500" i="0" kern="1200">
          <a:solidFill>
            <a:schemeClr val="tx1"/>
          </a:solidFill>
          <a:latin typeface="Arial" panose="020B0604020202020204" pitchFamily="34" charset="0"/>
          <a:ea typeface="+mn-ea"/>
          <a:cs typeface="Arial" panose="020B0604020202020204" pitchFamily="34" charset="0"/>
        </a:defRPr>
      </a:lvl1pPr>
      <a:lvl2pPr marL="742932" indent="-285744" algn="l" rtl="0" eaLnBrk="0" fontAlgn="base" hangingPunct="0">
        <a:spcBef>
          <a:spcPct val="20000"/>
        </a:spcBef>
        <a:spcAft>
          <a:spcPct val="0"/>
        </a:spcAft>
        <a:buFont typeface="Arial" charset="0"/>
        <a:buChar char="–"/>
        <a:defRPr sz="1500" i="0" kern="1200">
          <a:solidFill>
            <a:schemeClr val="tx1"/>
          </a:solidFill>
          <a:latin typeface="Arial" panose="020B0604020202020204" pitchFamily="34" charset="0"/>
          <a:ea typeface="+mn-ea"/>
          <a:cs typeface="Arial" panose="020B0604020202020204" pitchFamily="34" charset="0"/>
        </a:defRPr>
      </a:lvl2pPr>
      <a:lvl3pPr marL="1142971" indent="-228594" algn="l" rtl="0" eaLnBrk="0" fontAlgn="base" hangingPunct="0">
        <a:spcBef>
          <a:spcPct val="20000"/>
        </a:spcBef>
        <a:spcAft>
          <a:spcPct val="0"/>
        </a:spcAft>
        <a:buFont typeface="Arial" charset="0"/>
        <a:buChar char="•"/>
        <a:defRPr sz="1500" i="0" kern="1200">
          <a:solidFill>
            <a:schemeClr val="tx1"/>
          </a:solidFill>
          <a:latin typeface="Arial" panose="020B0604020202020204" pitchFamily="34" charset="0"/>
          <a:ea typeface="+mn-ea"/>
          <a:cs typeface="Arial" panose="020B0604020202020204" pitchFamily="34" charset="0"/>
        </a:defRPr>
      </a:lvl3pPr>
      <a:lvl4pPr marL="1600160" indent="-228594" algn="l" rtl="0" eaLnBrk="0" fontAlgn="base" hangingPunct="0">
        <a:spcBef>
          <a:spcPct val="20000"/>
        </a:spcBef>
        <a:spcAft>
          <a:spcPct val="0"/>
        </a:spcAft>
        <a:buFont typeface="Arial" charset="0"/>
        <a:buChar char="–"/>
        <a:defRPr sz="1500" i="0" kern="1200">
          <a:solidFill>
            <a:schemeClr val="tx1"/>
          </a:solidFill>
          <a:latin typeface="Arial" panose="020B0604020202020204" pitchFamily="34" charset="0"/>
          <a:ea typeface="+mn-ea"/>
          <a:cs typeface="Arial" panose="020B0604020202020204" pitchFamily="34" charset="0"/>
        </a:defRPr>
      </a:lvl4pPr>
      <a:lvl5pPr marL="2057349" indent="-228594" algn="l" rtl="0" eaLnBrk="0" fontAlgn="base" hangingPunct="0">
        <a:spcBef>
          <a:spcPct val="20000"/>
        </a:spcBef>
        <a:spcAft>
          <a:spcPct val="0"/>
        </a:spcAft>
        <a:buFont typeface="Arial" charset="0"/>
        <a:buChar char="»"/>
        <a:defRPr sz="1500" i="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7E3F7-4E11-4644-AD36-ADBD126F93B6}" type="datetimeFigureOut">
              <a:rPr lang="en-US" smtClean="0"/>
              <a:t>3/25/2022</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102DE-C42B-4B32-9A51-B3245B5EAD12}" type="slidenum">
              <a:rPr lang="en-US" smtClean="0"/>
              <a:t>‹#›</a:t>
            </a:fld>
            <a:endParaRPr lang="en-US"/>
          </a:p>
        </p:txBody>
      </p:sp>
      <p:sp>
        <p:nvSpPr>
          <p:cNvPr id="7" name="Rectangle 6"/>
          <p:cNvSpPr/>
          <p:nvPr userDrawn="1"/>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4"/>
          <p:cNvSpPr txBox="1">
            <a:spLocks noChangeArrowheads="1"/>
          </p:cNvSpPr>
          <p:nvPr userDrawn="1"/>
        </p:nvSpPr>
        <p:spPr bwMode="auto">
          <a:xfrm>
            <a:off x="363538" y="2908300"/>
            <a:ext cx="8416925" cy="1362075"/>
          </a:xfrm>
          <a:prstGeom prst="rect">
            <a:avLst/>
          </a:prstGeom>
          <a:noFill/>
          <a:ln w="9525">
            <a:noFill/>
            <a:miter lim="800000"/>
            <a:headEnd/>
            <a:tailEnd/>
          </a:ln>
        </p:spPr>
        <p:txBody>
          <a:bodyPr/>
          <a:lstStyle/>
          <a:p>
            <a:pPr algn="ctr">
              <a:lnSpc>
                <a:spcPct val="90000"/>
              </a:lnSpc>
            </a:pPr>
            <a:r>
              <a:rPr lang="en-US" altLang="en-US" sz="3200" b="1" dirty="0" smtClean="0">
                <a:latin typeface="Arial" panose="020B0604020202020204" pitchFamily="34" charset="0"/>
                <a:cs typeface="Arial" panose="020B0604020202020204" pitchFamily="34" charset="0"/>
              </a:rPr>
              <a:t>Scientific Test and Analysis Techniques </a:t>
            </a:r>
            <a:br>
              <a:rPr lang="en-US" altLang="en-US" sz="3200" b="1" dirty="0" smtClean="0">
                <a:latin typeface="Arial" panose="020B0604020202020204" pitchFamily="34" charset="0"/>
                <a:cs typeface="Arial" panose="020B0604020202020204" pitchFamily="34" charset="0"/>
              </a:rPr>
            </a:br>
            <a:r>
              <a:rPr lang="en-US" altLang="en-US" sz="3200" b="1" dirty="0" smtClean="0">
                <a:latin typeface="Arial" panose="020B0604020202020204" pitchFamily="34" charset="0"/>
                <a:cs typeface="Arial" panose="020B0604020202020204" pitchFamily="34" charset="0"/>
              </a:rPr>
              <a:t>Center of Excellence (STAT COE)</a:t>
            </a:r>
            <a:endParaRPr lang="en-US" altLang="en-US" sz="3200" b="1" dirty="0">
              <a:latin typeface="Arial" panose="020B0604020202020204" pitchFamily="34" charset="0"/>
              <a:cs typeface="Arial" panose="020B0604020202020204" pitchFamily="34" charset="0"/>
            </a:endParaRPr>
          </a:p>
          <a:p>
            <a:pPr algn="ctr">
              <a:lnSpc>
                <a:spcPct val="90000"/>
              </a:lnSpc>
            </a:pPr>
            <a:r>
              <a:rPr lang="en-US" altLang="en-US" sz="2400" b="1" i="1" dirty="0" smtClean="0">
                <a:solidFill>
                  <a:srgbClr val="7569A7"/>
                </a:solidFill>
                <a:latin typeface="Arial" panose="020B0604020202020204" pitchFamily="34" charset="0"/>
                <a:cs typeface="Arial" panose="020B0604020202020204" pitchFamily="34" charset="0"/>
              </a:rPr>
              <a:t>(DTE&amp;A)</a:t>
            </a:r>
            <a:endParaRPr lang="en-US" altLang="en-US" sz="2400" dirty="0">
              <a:solidFill>
                <a:srgbClr val="7569A7"/>
              </a:solidFill>
              <a:latin typeface="Arial" panose="020B0604020202020204" pitchFamily="34" charset="0"/>
              <a:cs typeface="Arial" panose="020B0604020202020204" pitchFamily="34" charset="0"/>
            </a:endParaRPr>
          </a:p>
        </p:txBody>
      </p:sp>
      <p:sp>
        <p:nvSpPr>
          <p:cNvPr id="9" name="Rectangle 10"/>
          <p:cNvSpPr>
            <a:spLocks noChangeArrowheads="1"/>
          </p:cNvSpPr>
          <p:nvPr userDrawn="1"/>
        </p:nvSpPr>
        <p:spPr bwMode="auto">
          <a:xfrm flipV="1">
            <a:off x="0" y="1203514"/>
            <a:ext cx="9144000" cy="92075"/>
          </a:xfrm>
          <a:prstGeom prst="rect">
            <a:avLst/>
          </a:prstGeom>
          <a:solidFill>
            <a:srgbClr val="4C3B89"/>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10" name="TextBox 9"/>
          <p:cNvSpPr txBox="1"/>
          <p:nvPr userDrawn="1"/>
        </p:nvSpPr>
        <p:spPr>
          <a:xfrm>
            <a:off x="2572820" y="4537869"/>
            <a:ext cx="3962400" cy="1415772"/>
          </a:xfrm>
          <a:prstGeom prst="rect">
            <a:avLst/>
          </a:prstGeom>
          <a:noFill/>
        </p:spPr>
        <p:txBody>
          <a:bodyPr>
            <a:spAutoFit/>
          </a:bodyPr>
          <a:lstStyle/>
          <a:p>
            <a:pPr algn="ctr">
              <a:defRPr/>
            </a:pPr>
            <a:r>
              <a:rPr lang="en-US" altLang="en-US" b="1" dirty="0" smtClean="0">
                <a:latin typeface="Georgia" panose="02040502050405020303" pitchFamily="18" charset="0"/>
                <a:cs typeface="Times New Roman" pitchFamily="18" charset="0"/>
              </a:rPr>
              <a:t>Steven Thorsen, PhD</a:t>
            </a:r>
            <a:r>
              <a:rPr lang="en-US" altLang="en-US" b="1" dirty="0">
                <a:latin typeface="Georgia" panose="02040502050405020303" pitchFamily="18" charset="0"/>
                <a:cs typeface="Times New Roman" pitchFamily="18" charset="0"/>
              </a:rPr>
              <a:t/>
            </a:r>
            <a:br>
              <a:rPr lang="en-US" altLang="en-US" b="1" dirty="0">
                <a:latin typeface="Georgia" panose="02040502050405020303" pitchFamily="18" charset="0"/>
                <a:cs typeface="Times New Roman" pitchFamily="18" charset="0"/>
              </a:rPr>
            </a:br>
            <a:r>
              <a:rPr lang="en-US" altLang="en-US" b="1" dirty="0" smtClean="0">
                <a:latin typeface="Georgia" panose="02040502050405020303" pitchFamily="18" charset="0"/>
                <a:cs typeface="Times New Roman" pitchFamily="18" charset="0"/>
              </a:rPr>
              <a:t>Director</a:t>
            </a:r>
            <a:endParaRPr lang="en-US" altLang="en-US" b="1" dirty="0">
              <a:latin typeface="Georgia" panose="02040502050405020303" pitchFamily="18" charset="0"/>
              <a:cs typeface="Times New Roman" pitchFamily="18" charset="0"/>
            </a:endParaRPr>
          </a:p>
          <a:p>
            <a:pPr algn="ctr">
              <a:defRPr/>
            </a:pPr>
            <a:endParaRPr lang="en-US" b="1" dirty="0">
              <a:latin typeface="Georgia" panose="02040502050405020303" pitchFamily="18" charset="0"/>
            </a:endParaRPr>
          </a:p>
          <a:p>
            <a:pPr algn="ctr">
              <a:defRPr/>
            </a:pPr>
            <a:r>
              <a:rPr lang="en-US" sz="1600" dirty="0">
                <a:solidFill>
                  <a:srgbClr val="4C3B89"/>
                </a:solidFill>
                <a:latin typeface="Georgia" panose="02040502050405020303" pitchFamily="18" charset="0"/>
                <a:hlinkClick r:id="rId2"/>
              </a:rPr>
              <a:t>www.AFIT.edu/STAT</a:t>
            </a:r>
            <a:endParaRPr lang="en-US" sz="1600" dirty="0">
              <a:solidFill>
                <a:srgbClr val="4C3B89"/>
              </a:solidFill>
              <a:latin typeface="Georgia" panose="02040502050405020303" pitchFamily="18" charset="0"/>
            </a:endParaRPr>
          </a:p>
          <a:p>
            <a:pPr algn="ctr">
              <a:defRPr/>
            </a:pPr>
            <a:r>
              <a:rPr lang="en-US" sz="1600" dirty="0">
                <a:latin typeface="Georgia" panose="02040502050405020303" pitchFamily="18" charset="0"/>
              </a:rPr>
              <a:t>937-255-3636 x </a:t>
            </a:r>
            <a:r>
              <a:rPr lang="en-US" sz="1600" dirty="0" smtClean="0">
                <a:latin typeface="Georgia" panose="02040502050405020303" pitchFamily="18" charset="0"/>
              </a:rPr>
              <a:t>4486</a:t>
            </a:r>
            <a:endParaRPr lang="en-US" sz="1600" dirty="0">
              <a:latin typeface="Georgia" panose="02040502050405020303" pitchFamily="18" charset="0"/>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519" y="4270375"/>
            <a:ext cx="1798281" cy="1798281"/>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301891" y="4707705"/>
            <a:ext cx="2156309" cy="923619"/>
          </a:xfrm>
          <a:prstGeom prst="rect">
            <a:avLst/>
          </a:prstGeom>
        </p:spPr>
      </p:pic>
      <p:sp>
        <p:nvSpPr>
          <p:cNvPr id="13" name="Rectangle 10"/>
          <p:cNvSpPr>
            <a:spLocks noChangeArrowheads="1"/>
          </p:cNvSpPr>
          <p:nvPr userDrawn="1"/>
        </p:nvSpPr>
        <p:spPr bwMode="auto">
          <a:xfrm flipV="1">
            <a:off x="0" y="1141449"/>
            <a:ext cx="9144000" cy="92075"/>
          </a:xfrm>
          <a:prstGeom prst="rect">
            <a:avLst/>
          </a:prstGeom>
          <a:solidFill>
            <a:srgbClr val="FFDF7F"/>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14" name="Rectangle 13"/>
          <p:cNvSpPr>
            <a:spLocks noChangeArrowheads="1"/>
          </p:cNvSpPr>
          <p:nvPr userDrawn="1"/>
        </p:nvSpPr>
        <p:spPr bwMode="auto">
          <a:xfrm flipV="1">
            <a:off x="0" y="1079383"/>
            <a:ext cx="9144000" cy="92075"/>
          </a:xfrm>
          <a:prstGeom prst="rect">
            <a:avLst/>
          </a:prstGeom>
          <a:solidFill>
            <a:srgbClr val="EDEBF3"/>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150158" y="189158"/>
            <a:ext cx="2807725" cy="2808835"/>
          </a:xfrm>
          <a:prstGeom prst="rect">
            <a:avLst/>
          </a:prstGeom>
        </p:spPr>
      </p:pic>
    </p:spTree>
    <p:extLst>
      <p:ext uri="{BB962C8B-B14F-4D97-AF65-F5344CB8AC3E}">
        <p14:creationId xmlns:p14="http://schemas.microsoft.com/office/powerpoint/2010/main" val="2302913716"/>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fit.edu/STAT"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8" name="Rectangle 4"/>
          <p:cNvSpPr txBox="1">
            <a:spLocks noChangeArrowheads="1"/>
          </p:cNvSpPr>
          <p:nvPr/>
        </p:nvSpPr>
        <p:spPr bwMode="auto">
          <a:xfrm>
            <a:off x="363538" y="2908300"/>
            <a:ext cx="8416925" cy="1362075"/>
          </a:xfrm>
          <a:prstGeom prst="rect">
            <a:avLst/>
          </a:prstGeom>
          <a:noFill/>
          <a:ln w="9525">
            <a:noFill/>
            <a:miter lim="800000"/>
            <a:headEnd/>
            <a:tailEnd/>
          </a:ln>
        </p:spPr>
        <p:txBody>
          <a:bodyPr/>
          <a:lstStyle/>
          <a:p>
            <a:pPr algn="ctr">
              <a:lnSpc>
                <a:spcPct val="90000"/>
              </a:lnSpc>
            </a:pPr>
            <a:r>
              <a:rPr lang="en-US" altLang="en-US" sz="3200" b="1" dirty="0">
                <a:latin typeface="Arial" panose="020B0604020202020204" pitchFamily="34" charset="0"/>
                <a:cs typeface="Arial" panose="020B0604020202020204" pitchFamily="34" charset="0"/>
              </a:rPr>
              <a:t>Building </a:t>
            </a:r>
            <a:r>
              <a:rPr lang="en-US" altLang="en-US" sz="3200" b="1" dirty="0" smtClean="0">
                <a:latin typeface="Arial" panose="020B0604020202020204" pitchFamily="34" charset="0"/>
                <a:cs typeface="Arial" panose="020B0604020202020204" pitchFamily="34" charset="0"/>
              </a:rPr>
              <a:t>Bridges, A </a:t>
            </a:r>
            <a:r>
              <a:rPr lang="en-US" altLang="en-US" sz="3200" b="1" dirty="0">
                <a:latin typeface="Arial" panose="020B0604020202020204" pitchFamily="34" charset="0"/>
                <a:cs typeface="Arial" panose="020B0604020202020204" pitchFamily="34" charset="0"/>
              </a:rPr>
              <a:t>Case </a:t>
            </a:r>
            <a:r>
              <a:rPr lang="en-US" altLang="en-US" sz="3200" b="1" dirty="0" smtClean="0">
                <a:latin typeface="Arial" panose="020B0604020202020204" pitchFamily="34" charset="0"/>
                <a:cs typeface="Arial" panose="020B0604020202020204" pitchFamily="34" charset="0"/>
              </a:rPr>
              <a:t>Study:</a:t>
            </a:r>
            <a:br>
              <a:rPr lang="en-US" altLang="en-US" sz="3200" b="1" dirty="0" smtClean="0">
                <a:latin typeface="Arial" panose="020B0604020202020204" pitchFamily="34" charset="0"/>
                <a:cs typeface="Arial" panose="020B0604020202020204" pitchFamily="34" charset="0"/>
              </a:rPr>
            </a:br>
            <a:r>
              <a:rPr lang="en-US" altLang="en-US" sz="3200" b="1" dirty="0" smtClean="0">
                <a:latin typeface="Arial" panose="020B0604020202020204" pitchFamily="34" charset="0"/>
                <a:cs typeface="Arial" panose="020B0604020202020204" pitchFamily="34" charset="0"/>
              </a:rPr>
              <a:t>Assisting </a:t>
            </a:r>
            <a:r>
              <a:rPr lang="en-US" altLang="en-US" sz="3200" b="1" dirty="0">
                <a:latin typeface="Arial" panose="020B0604020202020204" pitchFamily="34" charset="0"/>
                <a:cs typeface="Arial" panose="020B0604020202020204" pitchFamily="34" charset="0"/>
              </a:rPr>
              <a:t>a Program from the </a:t>
            </a:r>
            <a:r>
              <a:rPr lang="en-US" altLang="en-US" sz="3200" b="1" dirty="0" smtClean="0">
                <a:latin typeface="Arial" panose="020B0604020202020204" pitchFamily="34" charset="0"/>
                <a:cs typeface="Arial" panose="020B0604020202020204" pitchFamily="34" charset="0"/>
              </a:rPr>
              <a:t>Outside</a:t>
            </a:r>
            <a:endParaRPr lang="en-US" altLang="en-US" sz="2400" dirty="0">
              <a:latin typeface="Arial" panose="020B0604020202020204" pitchFamily="34" charset="0"/>
              <a:cs typeface="Arial" panose="020B0604020202020204" pitchFamily="34" charset="0"/>
            </a:endParaRPr>
          </a:p>
        </p:txBody>
      </p:sp>
      <p:sp>
        <p:nvSpPr>
          <p:cNvPr id="8" name="Rectangle 10"/>
          <p:cNvSpPr>
            <a:spLocks noChangeArrowheads="1"/>
          </p:cNvSpPr>
          <p:nvPr/>
        </p:nvSpPr>
        <p:spPr bwMode="auto">
          <a:xfrm flipV="1">
            <a:off x="0" y="1203514"/>
            <a:ext cx="9144000" cy="92075"/>
          </a:xfrm>
          <a:prstGeom prst="rect">
            <a:avLst/>
          </a:prstGeom>
          <a:solidFill>
            <a:srgbClr val="4C3B89"/>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16" name="TextBox 15"/>
          <p:cNvSpPr txBox="1"/>
          <p:nvPr/>
        </p:nvSpPr>
        <p:spPr>
          <a:xfrm>
            <a:off x="2572820" y="4537869"/>
            <a:ext cx="3962400" cy="892552"/>
          </a:xfrm>
          <a:prstGeom prst="rect">
            <a:avLst/>
          </a:prstGeom>
          <a:noFill/>
        </p:spPr>
        <p:txBody>
          <a:bodyPr>
            <a:spAutoFit/>
          </a:bodyPr>
          <a:lstStyle/>
          <a:p>
            <a:pPr algn="ctr">
              <a:defRPr/>
            </a:pPr>
            <a:r>
              <a:rPr lang="en-US" altLang="en-US" b="1" dirty="0" smtClean="0">
                <a:latin typeface="Georgia" panose="02040502050405020303" pitchFamily="18" charset="0"/>
                <a:cs typeface="Times New Roman" pitchFamily="18" charset="0"/>
              </a:rPr>
              <a:t>Anthony Sgambellone, PhD</a:t>
            </a:r>
            <a:r>
              <a:rPr lang="en-US" altLang="en-US" b="1" dirty="0">
                <a:latin typeface="Georgia" panose="02040502050405020303" pitchFamily="18" charset="0"/>
                <a:cs typeface="Times New Roman" pitchFamily="18" charset="0"/>
              </a:rPr>
              <a:t/>
            </a:r>
            <a:br>
              <a:rPr lang="en-US" altLang="en-US" b="1" dirty="0">
                <a:latin typeface="Georgia" panose="02040502050405020303" pitchFamily="18" charset="0"/>
                <a:cs typeface="Times New Roman" pitchFamily="18" charset="0"/>
              </a:rPr>
            </a:br>
            <a:endParaRPr lang="en-US" b="1" dirty="0">
              <a:latin typeface="Georgia" panose="02040502050405020303" pitchFamily="18" charset="0"/>
            </a:endParaRPr>
          </a:p>
          <a:p>
            <a:pPr algn="ctr">
              <a:defRPr/>
            </a:pPr>
            <a:r>
              <a:rPr lang="en-US" sz="1600" dirty="0" smtClean="0">
                <a:solidFill>
                  <a:srgbClr val="4C3B89"/>
                </a:solidFill>
                <a:latin typeface="Georgia" panose="02040502050405020303" pitchFamily="18" charset="0"/>
                <a:hlinkClick r:id="rId2"/>
              </a:rPr>
              <a:t>www.AFIT.edu/STAT</a:t>
            </a:r>
            <a:endParaRPr lang="en-US" sz="1600" dirty="0">
              <a:solidFill>
                <a:srgbClr val="4C3B89"/>
              </a:solidFill>
              <a:latin typeface="Georgia" panose="02040502050405020303"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519" y="4270375"/>
            <a:ext cx="1798281" cy="179828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01891" y="4707705"/>
            <a:ext cx="2156309" cy="923619"/>
          </a:xfrm>
          <a:prstGeom prst="rect">
            <a:avLst/>
          </a:prstGeom>
        </p:spPr>
      </p:pic>
      <p:sp>
        <p:nvSpPr>
          <p:cNvPr id="10" name="Rectangle 10"/>
          <p:cNvSpPr>
            <a:spLocks noChangeArrowheads="1"/>
          </p:cNvSpPr>
          <p:nvPr/>
        </p:nvSpPr>
        <p:spPr bwMode="auto">
          <a:xfrm flipV="1">
            <a:off x="0" y="1141449"/>
            <a:ext cx="9144000" cy="92075"/>
          </a:xfrm>
          <a:prstGeom prst="rect">
            <a:avLst/>
          </a:prstGeom>
          <a:solidFill>
            <a:srgbClr val="FFDF7F"/>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sp>
        <p:nvSpPr>
          <p:cNvPr id="11" name="Rectangle 10"/>
          <p:cNvSpPr>
            <a:spLocks noChangeArrowheads="1"/>
          </p:cNvSpPr>
          <p:nvPr/>
        </p:nvSpPr>
        <p:spPr bwMode="auto">
          <a:xfrm flipV="1">
            <a:off x="0" y="1079383"/>
            <a:ext cx="9144000" cy="92075"/>
          </a:xfrm>
          <a:prstGeom prst="rect">
            <a:avLst/>
          </a:prstGeom>
          <a:solidFill>
            <a:srgbClr val="EDEBF3"/>
          </a:solidFill>
          <a:ln w="9525">
            <a:noFill/>
            <a:miter lim="800000"/>
            <a:headEnd/>
            <a:tailEnd/>
          </a:ln>
          <a:effectLst/>
        </p:spPr>
        <p:txBody>
          <a:bodyPr wrap="none" lIns="91043" tIns="45520" rIns="91043" bIns="45520" anchor="ctr"/>
          <a:lstStyle/>
          <a:p>
            <a:pPr fontAlgn="auto">
              <a:spcBef>
                <a:spcPts val="0"/>
              </a:spcBef>
              <a:spcAft>
                <a:spcPts val="0"/>
              </a:spcAft>
              <a:defRPr/>
            </a:pPr>
            <a:endParaRPr lang="en-US" dirty="0">
              <a:solidFill>
                <a:srgbClr val="000000"/>
              </a:solidFill>
              <a:latin typeface="+mn-lt"/>
              <a:cs typeface="+mn-cs"/>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50158" y="189158"/>
            <a:ext cx="2807725" cy="2808835"/>
          </a:xfrm>
          <a:prstGeom prst="rect">
            <a:avLst/>
          </a:prstGeom>
        </p:spPr>
      </p:pic>
      <p:sp>
        <p:nvSpPr>
          <p:cNvPr id="12" name="Text Box 2"/>
          <p:cNvSpPr txBox="1">
            <a:spLocks noChangeArrowheads="1"/>
          </p:cNvSpPr>
          <p:nvPr/>
        </p:nvSpPr>
        <p:spPr bwMode="auto">
          <a:xfrm>
            <a:off x="2316784" y="6187748"/>
            <a:ext cx="4510432" cy="4000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DISTRIBUTION STATEMENT A. Approved for public release; distribution is unlimited.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CLEARED on </a:t>
            </a:r>
            <a:r>
              <a:rPr lang="en-US" sz="1000" dirty="0" smtClean="0">
                <a:latin typeface="Calibri" panose="020F0502020204030204" pitchFamily="34" charset="0"/>
                <a:ea typeface="Calibri" panose="020F0502020204030204" pitchFamily="34" charset="0"/>
                <a:cs typeface="Times New Roman" panose="02020603050405020304" pitchFamily="18" charset="0"/>
              </a:rPr>
              <a:t>23</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Mar 2022. </a:t>
            </a:r>
            <a:r>
              <a:rPr lang="en-US" sz="1000" dirty="0">
                <a:effectLst/>
                <a:latin typeface="Calibri" panose="020F0502020204030204" pitchFamily="34" charset="0"/>
                <a:ea typeface="Calibri" panose="020F0502020204030204" pitchFamily="34" charset="0"/>
                <a:cs typeface="Times New Roman" panose="02020603050405020304" pitchFamily="18" charset="0"/>
              </a:rPr>
              <a:t>Case Number:  </a:t>
            </a:r>
            <a:r>
              <a:rPr lang="en-US" sz="1000" dirty="0">
                <a:latin typeface="Calibri" panose="020F0502020204030204" pitchFamily="34" charset="0"/>
                <a:ea typeface="Calibri" panose="020F0502020204030204" pitchFamily="34" charset="0"/>
                <a:cs typeface="Times New Roman" panose="02020603050405020304" pitchFamily="18" charset="0"/>
              </a:rPr>
              <a:t>88ABW-2022-0204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4841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Feasibility</a:t>
            </a:r>
            <a:endParaRPr lang="en-US" dirty="0"/>
          </a:p>
        </p:txBody>
      </p:sp>
      <p:sp>
        <p:nvSpPr>
          <p:cNvPr id="3" name="Content Placeholder 2"/>
          <p:cNvSpPr>
            <a:spLocks noGrp="1"/>
          </p:cNvSpPr>
          <p:nvPr>
            <p:ph idx="1"/>
          </p:nvPr>
        </p:nvSpPr>
        <p:spPr/>
        <p:txBody>
          <a:bodyPr/>
          <a:lstStyle/>
          <a:p>
            <a:r>
              <a:rPr lang="en-US" dirty="0" smtClean="0"/>
              <a:t>Less than 1 in 500 million character errors</a:t>
            </a:r>
          </a:p>
          <a:p>
            <a:pPr lvl="1"/>
            <a:r>
              <a:rPr lang="en-US" dirty="0" smtClean="0"/>
              <a:t>Messages contain up to 350 characters, and can only be made and sent manually.  At 18 seconds per message, it would take decades to test this if no errors were found.</a:t>
            </a:r>
          </a:p>
          <a:p>
            <a:pPr lvl="2"/>
            <a:r>
              <a:rPr lang="en-US" dirty="0" smtClean="0"/>
              <a:t>Of practical consequence?  Lesser requirements could expect to see under one character error per decade</a:t>
            </a:r>
          </a:p>
          <a:p>
            <a:r>
              <a:rPr lang="en-US" dirty="0" smtClean="0"/>
              <a:t>Corrective maintenance difficult to characterize or sample</a:t>
            </a:r>
          </a:p>
          <a:p>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10</a:t>
            </a:fld>
            <a:endParaRPr lang="en-US"/>
          </a:p>
        </p:txBody>
      </p:sp>
    </p:spTree>
    <p:extLst>
      <p:ext uri="{BB962C8B-B14F-4D97-AF65-F5344CB8AC3E}">
        <p14:creationId xmlns:p14="http://schemas.microsoft.com/office/powerpoint/2010/main" val="157683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Remaining STAT Candidate</a:t>
            </a:r>
            <a:endParaRPr lang="en-US" dirty="0"/>
          </a:p>
        </p:txBody>
      </p:sp>
      <p:sp>
        <p:nvSpPr>
          <p:cNvPr id="3" name="Content Placeholder 2"/>
          <p:cNvSpPr>
            <a:spLocks noGrp="1"/>
          </p:cNvSpPr>
          <p:nvPr>
            <p:ph idx="1"/>
          </p:nvPr>
        </p:nvSpPr>
        <p:spPr/>
        <p:txBody>
          <a:bodyPr/>
          <a:lstStyle/>
          <a:p>
            <a:r>
              <a:rPr lang="en-US" dirty="0" smtClean="0"/>
              <a:t>Reliability of transmission time for various message types is the only remaining testable requirement on the test team’s radar</a:t>
            </a:r>
          </a:p>
          <a:p>
            <a:pPr lvl="1"/>
            <a:r>
              <a:rPr lang="en-US" dirty="0"/>
              <a:t>The difference between reliability “confidence” and statistical “confidence” is an important mentoring opportunity</a:t>
            </a:r>
          </a:p>
          <a:p>
            <a:pPr lvl="2"/>
            <a:r>
              <a:rPr lang="en-US" dirty="0"/>
              <a:t>Latter was not considered in writing of requirements or by the test </a:t>
            </a:r>
            <a:r>
              <a:rPr lang="en-US" dirty="0" smtClean="0"/>
              <a:t>team</a:t>
            </a:r>
          </a:p>
          <a:p>
            <a:pPr lvl="1"/>
            <a:r>
              <a:rPr lang="en-US" dirty="0" smtClean="0"/>
              <a:t>Two factors defined message type to result in 4 categories</a:t>
            </a:r>
          </a:p>
          <a:p>
            <a:pPr lvl="2"/>
            <a:r>
              <a:rPr lang="en-US" dirty="0" smtClean="0"/>
              <a:t>This was not particularly expected to affect transmission time or reliability, but different message categories had different requirements </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11</a:t>
            </a:fld>
            <a:endParaRPr lang="en-US" dirty="0"/>
          </a:p>
        </p:txBody>
      </p:sp>
    </p:spTree>
    <p:extLst>
      <p:ext uri="{BB962C8B-B14F-4D97-AF65-F5344CB8AC3E}">
        <p14:creationId xmlns:p14="http://schemas.microsoft.com/office/powerpoint/2010/main" val="396679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Unanticipated Opportunities</a:t>
            </a:r>
            <a:endParaRPr lang="en-US" dirty="0"/>
          </a:p>
        </p:txBody>
      </p:sp>
      <p:sp>
        <p:nvSpPr>
          <p:cNvPr id="3" name="Content Placeholder 2"/>
          <p:cNvSpPr>
            <a:spLocks noGrp="1"/>
          </p:cNvSpPr>
          <p:nvPr>
            <p:ph idx="1"/>
          </p:nvPr>
        </p:nvSpPr>
        <p:spPr/>
        <p:txBody>
          <a:bodyPr/>
          <a:lstStyle/>
          <a:p>
            <a:r>
              <a:rPr lang="en-US" dirty="0"/>
              <a:t>Like Character Reliability, </a:t>
            </a:r>
            <a:r>
              <a:rPr lang="en-US" dirty="0" smtClean="0"/>
              <a:t>required reliability for message delivery was suspected </a:t>
            </a:r>
            <a:r>
              <a:rPr lang="en-US" dirty="0"/>
              <a:t>to be unfeasible to test for positive </a:t>
            </a:r>
            <a:r>
              <a:rPr lang="en-US" dirty="0" smtClean="0"/>
              <a:t>conclusions</a:t>
            </a:r>
          </a:p>
          <a:p>
            <a:pPr lvl="1"/>
            <a:r>
              <a:rPr lang="en-US" dirty="0" smtClean="0"/>
              <a:t>Testing would likely be restricted to hundreds of runs</a:t>
            </a:r>
            <a:endParaRPr lang="en-US" dirty="0"/>
          </a:p>
          <a:p>
            <a:pPr lvl="1"/>
            <a:r>
              <a:rPr lang="en-US" dirty="0"/>
              <a:t>Unlike Character </a:t>
            </a:r>
            <a:r>
              <a:rPr lang="en-US" dirty="0" smtClean="0"/>
              <a:t>Reliability though, </a:t>
            </a:r>
            <a:r>
              <a:rPr lang="en-US" dirty="0"/>
              <a:t>transmission time could be recorded as a quantitative value.  This </a:t>
            </a:r>
            <a:r>
              <a:rPr lang="en-US" dirty="0" smtClean="0"/>
              <a:t>enables avenues </a:t>
            </a:r>
            <a:r>
              <a:rPr lang="en-US" dirty="0"/>
              <a:t>for possible </a:t>
            </a:r>
            <a:r>
              <a:rPr lang="en-US" dirty="0" smtClean="0"/>
              <a:t>positive conclusions within available resources.</a:t>
            </a:r>
            <a:endParaRPr lang="en-US" dirty="0"/>
          </a:p>
          <a:p>
            <a:pPr lvl="2"/>
            <a:r>
              <a:rPr lang="en-US" dirty="0"/>
              <a:t>Distributional methods</a:t>
            </a:r>
          </a:p>
          <a:p>
            <a:pPr lvl="2"/>
            <a:r>
              <a:rPr lang="en-US" dirty="0" err="1"/>
              <a:t>Chebyshev’s</a:t>
            </a:r>
            <a:r>
              <a:rPr lang="en-US" dirty="0"/>
              <a:t> </a:t>
            </a:r>
            <a:r>
              <a:rPr lang="en-US" dirty="0" smtClean="0"/>
              <a:t>inequality</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12</a:t>
            </a:fld>
            <a:endParaRPr lang="en-US"/>
          </a:p>
        </p:txBody>
      </p:sp>
    </p:spTree>
    <p:extLst>
      <p:ext uri="{BB962C8B-B14F-4D97-AF65-F5344CB8AC3E}">
        <p14:creationId xmlns:p14="http://schemas.microsoft.com/office/powerpoint/2010/main" val="2222694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Scope</a:t>
            </a:r>
            <a:endParaRPr lang="en-US" dirty="0"/>
          </a:p>
        </p:txBody>
      </p:sp>
      <p:sp>
        <p:nvSpPr>
          <p:cNvPr id="3" name="Content Placeholder 2"/>
          <p:cNvSpPr>
            <a:spLocks noGrp="1"/>
          </p:cNvSpPr>
          <p:nvPr>
            <p:ph idx="1"/>
          </p:nvPr>
        </p:nvSpPr>
        <p:spPr/>
        <p:txBody>
          <a:bodyPr/>
          <a:lstStyle/>
          <a:p>
            <a:r>
              <a:rPr lang="en-US" dirty="0" smtClean="0"/>
              <a:t>Accompanying further turnover, the scope and role of the government team changed again</a:t>
            </a:r>
          </a:p>
          <a:p>
            <a:pPr lvl="1"/>
            <a:r>
              <a:rPr lang="en-US" dirty="0" smtClean="0"/>
              <a:t>Government testing would now only cover the shortcomings in testing to be done by a contractor</a:t>
            </a:r>
          </a:p>
          <a:p>
            <a:pPr lvl="2"/>
            <a:r>
              <a:rPr lang="en-US" dirty="0" smtClean="0"/>
              <a:t>Reduced resources</a:t>
            </a:r>
          </a:p>
          <a:p>
            <a:pPr lvl="2"/>
            <a:r>
              <a:rPr lang="en-US" dirty="0" smtClean="0"/>
              <a:t>STAT COE had no contact with the contractor</a:t>
            </a:r>
          </a:p>
          <a:p>
            <a:pPr lvl="3"/>
            <a:r>
              <a:rPr lang="en-US" dirty="0" smtClean="0"/>
              <a:t>Unable to access plan until it had been set, no influence on contractor testing</a:t>
            </a:r>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13</a:t>
            </a:fld>
            <a:endParaRPr lang="en-US"/>
          </a:p>
        </p:txBody>
      </p:sp>
    </p:spTree>
    <p:extLst>
      <p:ext uri="{BB962C8B-B14F-4D97-AF65-F5344CB8AC3E}">
        <p14:creationId xmlns:p14="http://schemas.microsoft.com/office/powerpoint/2010/main" val="2112015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Contact</a:t>
            </a:r>
            <a:endParaRPr lang="en-US" dirty="0"/>
          </a:p>
        </p:txBody>
      </p:sp>
      <p:sp>
        <p:nvSpPr>
          <p:cNvPr id="3" name="Content Placeholder 2"/>
          <p:cNvSpPr>
            <a:spLocks noGrp="1"/>
          </p:cNvSpPr>
          <p:nvPr>
            <p:ph idx="1"/>
          </p:nvPr>
        </p:nvSpPr>
        <p:spPr/>
        <p:txBody>
          <a:bodyPr/>
          <a:lstStyle/>
          <a:p>
            <a:r>
              <a:rPr lang="en-US" dirty="0" smtClean="0"/>
              <a:t>Misunderstandings delayed access to contractor test data.</a:t>
            </a:r>
          </a:p>
          <a:p>
            <a:pPr lvl="1"/>
            <a:r>
              <a:rPr lang="en-US" dirty="0" smtClean="0"/>
              <a:t>We had not direct contacts on the contractor team.  All communication was directed through the government team as an intermediary</a:t>
            </a:r>
          </a:p>
          <a:p>
            <a:pPr lvl="1"/>
            <a:r>
              <a:rPr lang="en-US" dirty="0" smtClean="0"/>
              <a:t>The contractor initially thought we wanted the final report of the analysis, when we only needed the raw data</a:t>
            </a:r>
          </a:p>
          <a:p>
            <a:pPr lvl="2"/>
            <a:r>
              <a:rPr lang="en-US" dirty="0" smtClean="0"/>
              <a:t>“Results” has various common interpretations</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14</a:t>
            </a:fld>
            <a:endParaRPr lang="en-US" dirty="0"/>
          </a:p>
        </p:txBody>
      </p:sp>
    </p:spTree>
    <p:extLst>
      <p:ext uri="{BB962C8B-B14F-4D97-AF65-F5344CB8AC3E}">
        <p14:creationId xmlns:p14="http://schemas.microsoft.com/office/powerpoint/2010/main" val="2860720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9983" y="360325"/>
            <a:ext cx="6705600" cy="857250"/>
          </a:xfrm>
        </p:spPr>
        <p:txBody>
          <a:bodyPr/>
          <a:lstStyle/>
          <a:p>
            <a:r>
              <a:rPr lang="en-US" dirty="0" smtClean="0"/>
              <a:t>Contractor’s Test*</a:t>
            </a:r>
            <a:endParaRPr lang="en-US" dirty="0"/>
          </a:p>
        </p:txBody>
      </p:sp>
      <p:sp>
        <p:nvSpPr>
          <p:cNvPr id="3" name="Content Placeholder 2"/>
          <p:cNvSpPr>
            <a:spLocks noGrp="1"/>
          </p:cNvSpPr>
          <p:nvPr>
            <p:ph idx="1"/>
          </p:nvPr>
        </p:nvSpPr>
        <p:spPr/>
        <p:txBody>
          <a:bodyPr/>
          <a:lstStyle/>
          <a:p>
            <a:r>
              <a:rPr lang="en-US" dirty="0" smtClean="0"/>
              <a:t>50 observations</a:t>
            </a:r>
          </a:p>
          <a:p>
            <a:r>
              <a:rPr lang="en-US" dirty="0" smtClean="0"/>
              <a:t>Blocks of 10</a:t>
            </a:r>
          </a:p>
          <a:p>
            <a:pPr lvl="1"/>
            <a:r>
              <a:rPr lang="en-US" dirty="0" smtClean="0"/>
              <a:t>Not randomized</a:t>
            </a:r>
          </a:p>
          <a:p>
            <a:pPr lvl="1"/>
            <a:r>
              <a:rPr lang="en-US" dirty="0" smtClean="0"/>
              <a:t>Person with a stopwatch on each end, with synchronized start once per block of 10:</a:t>
            </a:r>
          </a:p>
          <a:p>
            <a:pPr lvl="2"/>
            <a:r>
              <a:rPr lang="en-US" dirty="0" smtClean="0"/>
              <a:t>Send times recorded by sender on sender’s stopwatch</a:t>
            </a:r>
          </a:p>
          <a:p>
            <a:pPr lvl="2"/>
            <a:r>
              <a:rPr lang="en-US" dirty="0" smtClean="0"/>
              <a:t>Receipt time recorded by receiver on their stopwatch</a:t>
            </a:r>
          </a:p>
          <a:p>
            <a:r>
              <a:rPr lang="en-US" dirty="0" smtClean="0"/>
              <a:t>Time recorded to the second</a:t>
            </a:r>
          </a:p>
          <a:p>
            <a:pPr lvl="1"/>
            <a:r>
              <a:rPr lang="en-US" dirty="0" smtClean="0"/>
              <a:t>Nearest?  Up?  Down?</a:t>
            </a:r>
          </a:p>
          <a:p>
            <a:pPr lvl="2"/>
            <a:r>
              <a:rPr lang="en-US" dirty="0" smtClean="0"/>
              <a:t>However the operators of that block happened to choose for each run?</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15</a:t>
            </a:fld>
            <a:endParaRPr lang="en-US"/>
          </a:p>
        </p:txBody>
      </p:sp>
      <p:sp>
        <p:nvSpPr>
          <p:cNvPr id="5" name="TextBox 4"/>
          <p:cNvSpPr txBox="1"/>
          <p:nvPr/>
        </p:nvSpPr>
        <p:spPr>
          <a:xfrm>
            <a:off x="2474254" y="6171687"/>
            <a:ext cx="4237057" cy="369332"/>
          </a:xfrm>
          <a:prstGeom prst="rect">
            <a:avLst/>
          </a:prstGeom>
          <a:noFill/>
        </p:spPr>
        <p:txBody>
          <a:bodyPr wrap="none" rtlCol="0">
            <a:spAutoFit/>
          </a:bodyPr>
          <a:lstStyle/>
          <a:p>
            <a:r>
              <a:rPr lang="en-US" dirty="0" smtClean="0"/>
              <a:t>*Sample metrics displayed are notional</a:t>
            </a:r>
            <a:endParaRPr lang="en-US" dirty="0"/>
          </a:p>
        </p:txBody>
      </p:sp>
    </p:spTree>
    <p:extLst>
      <p:ext uri="{BB962C8B-B14F-4D97-AF65-F5344CB8AC3E}">
        <p14:creationId xmlns:p14="http://schemas.microsoft.com/office/powerpoint/2010/main" val="3498495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 Analysis</a:t>
            </a:r>
          </a:p>
        </p:txBody>
      </p:sp>
      <p:sp>
        <p:nvSpPr>
          <p:cNvPr id="3" name="Content Placeholder 2"/>
          <p:cNvSpPr>
            <a:spLocks noGrp="1"/>
          </p:cNvSpPr>
          <p:nvPr>
            <p:ph idx="1"/>
          </p:nvPr>
        </p:nvSpPr>
        <p:spPr/>
        <p:txBody>
          <a:bodyPr/>
          <a:lstStyle/>
          <a:p>
            <a:r>
              <a:rPr lang="en-US" dirty="0"/>
              <a:t>No difference between message categories </a:t>
            </a:r>
            <a:r>
              <a:rPr lang="en-US" dirty="0" smtClean="0"/>
              <a:t>was </a:t>
            </a:r>
            <a:r>
              <a:rPr lang="en-US" dirty="0"/>
              <a:t>visible at </a:t>
            </a:r>
            <a:r>
              <a:rPr lang="en-US" dirty="0" smtClean="0"/>
              <a:t>this resolution</a:t>
            </a:r>
          </a:p>
          <a:p>
            <a:pPr lvl="1"/>
            <a:r>
              <a:rPr lang="en-US" dirty="0" smtClean="0"/>
              <a:t>Randomization of runs is important to determine causal effects, but perhaps less important to determine homogeneity and properties of a homogeneous population</a:t>
            </a:r>
          </a:p>
          <a:p>
            <a:pPr lvl="1"/>
            <a:r>
              <a:rPr lang="en-US" dirty="0" smtClean="0"/>
              <a:t>Delivery time analyzed as a single distribution</a:t>
            </a:r>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16</a:t>
            </a:fld>
            <a:endParaRPr lang="en-US"/>
          </a:p>
        </p:txBody>
      </p:sp>
    </p:spTree>
    <p:extLst>
      <p:ext uri="{BB962C8B-B14F-4D97-AF65-F5344CB8AC3E}">
        <p14:creationId xmlns:p14="http://schemas.microsoft.com/office/powerpoint/2010/main" val="2170249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 Analysis</a:t>
            </a:r>
            <a:endParaRPr lang="en-US" dirty="0"/>
          </a:p>
        </p:txBody>
      </p:sp>
      <p:sp>
        <p:nvSpPr>
          <p:cNvPr id="3" name="Content Placeholder 2"/>
          <p:cNvSpPr>
            <a:spLocks noGrp="1"/>
          </p:cNvSpPr>
          <p:nvPr>
            <p:ph idx="1"/>
          </p:nvPr>
        </p:nvSpPr>
        <p:spPr/>
        <p:txBody>
          <a:bodyPr/>
          <a:lstStyle/>
          <a:p>
            <a:r>
              <a:rPr lang="en-US" dirty="0"/>
              <a:t>Data is tightly grouped far from the threshold</a:t>
            </a:r>
          </a:p>
          <a:p>
            <a:pPr lvl="1"/>
            <a:r>
              <a:rPr lang="en-US" dirty="0"/>
              <a:t>Actual variability hard to determine</a:t>
            </a:r>
          </a:p>
          <a:p>
            <a:pPr lvl="2"/>
            <a:r>
              <a:rPr lang="en-US" dirty="0"/>
              <a:t>Typically 9 identical values per block of 10, one off by 1 second</a:t>
            </a:r>
          </a:p>
          <a:p>
            <a:pPr lvl="3"/>
            <a:r>
              <a:rPr lang="en-US" dirty="0"/>
              <a:t>Most variability lost in truncation</a:t>
            </a:r>
          </a:p>
          <a:p>
            <a:pPr lvl="3"/>
            <a:r>
              <a:rPr lang="en-US" dirty="0"/>
              <a:t>Most shape of the distribution is lost</a:t>
            </a:r>
          </a:p>
          <a:p>
            <a:pPr lvl="1"/>
            <a:r>
              <a:rPr lang="en-US" dirty="0"/>
              <a:t>Borderline for </a:t>
            </a:r>
            <a:r>
              <a:rPr lang="en-US" dirty="0" err="1"/>
              <a:t>Chebyshev’s</a:t>
            </a:r>
            <a:r>
              <a:rPr lang="en-US" dirty="0"/>
              <a:t> inequality to be sufficient, even </a:t>
            </a:r>
            <a:r>
              <a:rPr lang="en-US" dirty="0" smtClean="0"/>
              <a:t>at 95% confidence with </a:t>
            </a:r>
            <a:r>
              <a:rPr lang="en-US" dirty="0"/>
              <a:t>the maximum possible </a:t>
            </a:r>
            <a:r>
              <a:rPr lang="en-US" dirty="0" smtClean="0"/>
              <a:t>observed variance estimate.</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17</a:t>
            </a:fld>
            <a:endParaRPr lang="en-US"/>
          </a:p>
        </p:txBody>
      </p:sp>
    </p:spTree>
    <p:extLst>
      <p:ext uri="{BB962C8B-B14F-4D97-AF65-F5344CB8AC3E}">
        <p14:creationId xmlns:p14="http://schemas.microsoft.com/office/powerpoint/2010/main" val="811830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 Analysis</a:t>
            </a:r>
          </a:p>
        </p:txBody>
      </p:sp>
      <p:sp>
        <p:nvSpPr>
          <p:cNvPr id="3" name="Content Placeholder 2"/>
          <p:cNvSpPr>
            <a:spLocks noGrp="1"/>
          </p:cNvSpPr>
          <p:nvPr>
            <p:ph idx="1"/>
          </p:nvPr>
        </p:nvSpPr>
        <p:spPr/>
        <p:txBody>
          <a:bodyPr/>
          <a:lstStyle/>
          <a:p>
            <a:r>
              <a:rPr lang="en-US" dirty="0" smtClean="0"/>
              <a:t>Cannot conclusively use </a:t>
            </a:r>
            <a:r>
              <a:rPr lang="en-US" dirty="0" err="1" smtClean="0"/>
              <a:t>Chebyshev’s</a:t>
            </a:r>
            <a:r>
              <a:rPr lang="en-US" dirty="0" smtClean="0"/>
              <a:t> inequality, but also cannot determine shape of the distribution</a:t>
            </a:r>
          </a:p>
          <a:p>
            <a:pPr lvl="1"/>
            <a:r>
              <a:rPr lang="en-US" dirty="0"/>
              <a:t>No extreme tails or asymmetry witnessed</a:t>
            </a:r>
          </a:p>
          <a:p>
            <a:pPr lvl="1"/>
            <a:r>
              <a:rPr lang="en-US" dirty="0" smtClean="0"/>
              <a:t>As close as the results were to the theoretical limit of the 99.9</a:t>
            </a:r>
            <a:r>
              <a:rPr lang="en-US" baseline="30000" dirty="0" smtClean="0"/>
              <a:t>th</a:t>
            </a:r>
            <a:r>
              <a:rPr lang="en-US" dirty="0" smtClean="0"/>
              <a:t> percentile satisfying the requirement, we had strong “emotional confidence” that the distribution was one that would provide strong statistical confidence</a:t>
            </a:r>
          </a:p>
          <a:p>
            <a:pPr lvl="2"/>
            <a:r>
              <a:rPr lang="en-US" dirty="0" smtClean="0"/>
              <a:t>Is that good enough?  Up to the program manager.</a:t>
            </a:r>
          </a:p>
          <a:p>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18</a:t>
            </a:fld>
            <a:endParaRPr lang="en-US"/>
          </a:p>
        </p:txBody>
      </p:sp>
    </p:spTree>
    <p:extLst>
      <p:ext uri="{BB962C8B-B14F-4D97-AF65-F5344CB8AC3E}">
        <p14:creationId xmlns:p14="http://schemas.microsoft.com/office/powerpoint/2010/main" val="2498627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Follow-Up Testing</a:t>
            </a:r>
            <a:endParaRPr lang="en-US" dirty="0"/>
          </a:p>
        </p:txBody>
      </p:sp>
      <p:sp>
        <p:nvSpPr>
          <p:cNvPr id="3" name="Content Placeholder 2"/>
          <p:cNvSpPr>
            <a:spLocks noGrp="1"/>
          </p:cNvSpPr>
          <p:nvPr>
            <p:ph idx="1"/>
          </p:nvPr>
        </p:nvSpPr>
        <p:spPr/>
        <p:txBody>
          <a:bodyPr/>
          <a:lstStyle/>
          <a:p>
            <a:r>
              <a:rPr lang="en-US" dirty="0" smtClean="0"/>
              <a:t>Government testing was to fill in the gaps of contractor testing</a:t>
            </a:r>
          </a:p>
          <a:p>
            <a:pPr lvl="1"/>
            <a:r>
              <a:rPr lang="en-US" dirty="0" smtClean="0"/>
              <a:t>Several deterministic requirements were not satisfactorily shown</a:t>
            </a:r>
          </a:p>
          <a:p>
            <a:pPr lvl="1"/>
            <a:r>
              <a:rPr lang="en-US" dirty="0" smtClean="0"/>
              <a:t>STAT COE was able to (somewhat) influence this set of tests</a:t>
            </a:r>
          </a:p>
          <a:p>
            <a:pPr lvl="2"/>
            <a:r>
              <a:rPr lang="en-US" dirty="0" smtClean="0"/>
              <a:t>STAT COE was not included in discussion of types, number, or order of the runs</a:t>
            </a:r>
          </a:p>
          <a:p>
            <a:pPr lvl="2"/>
            <a:r>
              <a:rPr lang="en-US" dirty="0" smtClean="0"/>
              <a:t>STAT COE was able to request more precise time measurement</a:t>
            </a:r>
          </a:p>
          <a:p>
            <a:pPr lvl="1"/>
            <a:r>
              <a:rPr lang="en-US" dirty="0" smtClean="0"/>
              <a:t>Still not randomized</a:t>
            </a:r>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19</a:t>
            </a:fld>
            <a:endParaRPr lang="en-US"/>
          </a:p>
        </p:txBody>
      </p:sp>
    </p:spTree>
    <p:extLst>
      <p:ext uri="{BB962C8B-B14F-4D97-AF65-F5344CB8AC3E}">
        <p14:creationId xmlns:p14="http://schemas.microsoft.com/office/powerpoint/2010/main" val="35061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lstStyle/>
          <a:p>
            <a:r>
              <a:rPr lang="en-US" dirty="0" smtClean="0"/>
              <a:t>Many programs don’t have in-house STAT expertise.  In many cases STAT experts are an external contact to enable an ongoing project.</a:t>
            </a:r>
          </a:p>
          <a:p>
            <a:r>
              <a:rPr lang="en-US" dirty="0" smtClean="0"/>
              <a:t>At other times we may be part of an organization that does not understand the scope of STAT planning throughout a development process</a:t>
            </a:r>
          </a:p>
          <a:p>
            <a:pPr marL="342900" lvl="1"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6869" y="3628269"/>
            <a:ext cx="4398309" cy="2910646"/>
          </a:xfrm>
          <a:prstGeom prst="rect">
            <a:avLst/>
          </a:prstGeom>
        </p:spPr>
      </p:pic>
    </p:spTree>
    <p:extLst>
      <p:ext uri="{BB962C8B-B14F-4D97-AF65-F5344CB8AC3E}">
        <p14:creationId xmlns:p14="http://schemas.microsoft.com/office/powerpoint/2010/main" val="2020424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Follow-Up Testing</a:t>
            </a:r>
            <a:endParaRPr lang="en-US" dirty="0"/>
          </a:p>
        </p:txBody>
      </p:sp>
      <p:sp>
        <p:nvSpPr>
          <p:cNvPr id="3" name="Content Placeholder 2"/>
          <p:cNvSpPr>
            <a:spLocks noGrp="1"/>
          </p:cNvSpPr>
          <p:nvPr>
            <p:ph idx="1"/>
          </p:nvPr>
        </p:nvSpPr>
        <p:spPr/>
        <p:txBody>
          <a:bodyPr/>
          <a:lstStyle/>
          <a:p>
            <a:r>
              <a:rPr lang="en-US" dirty="0" smtClean="0"/>
              <a:t>Recorded to the hundredth of a second</a:t>
            </a:r>
          </a:p>
          <a:p>
            <a:pPr lvl="1"/>
            <a:r>
              <a:rPr lang="en-US" dirty="0" smtClean="0"/>
              <a:t>Still manual timing.  Much of the variability is introduced by operator reaction</a:t>
            </a:r>
          </a:p>
          <a:p>
            <a:pPr lvl="2"/>
            <a:r>
              <a:rPr lang="en-US" dirty="0" smtClean="0"/>
              <a:t>If requirements can be said to be met even with the positive bias to location and variability, the conclusions will hold in its absence</a:t>
            </a:r>
          </a:p>
          <a:p>
            <a:pPr lvl="1"/>
            <a:endParaRPr lang="en-US" dirty="0" smtClean="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20</a:t>
            </a:fld>
            <a:endParaRPr lang="en-US"/>
          </a:p>
        </p:txBody>
      </p:sp>
    </p:spTree>
    <p:extLst>
      <p:ext uri="{BB962C8B-B14F-4D97-AF65-F5344CB8AC3E}">
        <p14:creationId xmlns:p14="http://schemas.microsoft.com/office/powerpoint/2010/main" val="3147670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Overturning Misconceptions</a:t>
            </a:r>
            <a:endParaRPr lang="en-US" dirty="0"/>
          </a:p>
        </p:txBody>
      </p:sp>
      <p:sp>
        <p:nvSpPr>
          <p:cNvPr id="3" name="Content Placeholder 2"/>
          <p:cNvSpPr>
            <a:spLocks noGrp="1"/>
          </p:cNvSpPr>
          <p:nvPr>
            <p:ph idx="1"/>
          </p:nvPr>
        </p:nvSpPr>
        <p:spPr/>
        <p:txBody>
          <a:bodyPr/>
          <a:lstStyle/>
          <a:p>
            <a:r>
              <a:rPr lang="en-US" dirty="0" smtClean="0"/>
              <a:t>Even </a:t>
            </a:r>
            <a:r>
              <a:rPr lang="en-US" dirty="0"/>
              <a:t>after multiple conversations about possible testing avenues with a continuous (time) </a:t>
            </a:r>
            <a:r>
              <a:rPr lang="en-US" dirty="0" smtClean="0"/>
              <a:t>response, </a:t>
            </a:r>
            <a:r>
              <a:rPr lang="en-US" dirty="0"/>
              <a:t>there was sentiment that it </a:t>
            </a:r>
            <a:r>
              <a:rPr lang="en-US" dirty="0" smtClean="0"/>
              <a:t>would be </a:t>
            </a:r>
            <a:r>
              <a:rPr lang="en-US" dirty="0"/>
              <a:t>impossible to test .</a:t>
            </a:r>
            <a:r>
              <a:rPr lang="en-US" dirty="0" smtClean="0"/>
              <a:t>999 </a:t>
            </a:r>
            <a:r>
              <a:rPr lang="en-US" dirty="0"/>
              <a:t>reliability with &lt;1000 </a:t>
            </a:r>
            <a:r>
              <a:rPr lang="en-US" dirty="0" smtClean="0"/>
              <a:t>observations.</a:t>
            </a:r>
          </a:p>
          <a:p>
            <a:pPr lvl="1"/>
            <a:r>
              <a:rPr lang="en-US" dirty="0" smtClean="0"/>
              <a:t>Seeing is believing</a:t>
            </a:r>
          </a:p>
          <a:p>
            <a:r>
              <a:rPr lang="en-US" dirty="0" smtClean="0"/>
              <a:t>Lack of test team buy-in creates obstacles in recognizing when data is available and gaining access.</a:t>
            </a:r>
          </a:p>
          <a:p>
            <a:pPr lvl="1"/>
            <a:r>
              <a:rPr lang="en-US" dirty="0" smtClean="0"/>
              <a:t>Regular recurring communication is key</a:t>
            </a:r>
            <a:endParaRPr lang="en-US" dirty="0"/>
          </a:p>
          <a:p>
            <a:endParaRPr lang="en-US" dirty="0" smtClean="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21</a:t>
            </a:fld>
            <a:endParaRPr lang="en-US"/>
          </a:p>
        </p:txBody>
      </p:sp>
    </p:spTree>
    <p:extLst>
      <p:ext uri="{BB962C8B-B14F-4D97-AF65-F5344CB8AC3E}">
        <p14:creationId xmlns:p14="http://schemas.microsoft.com/office/powerpoint/2010/main" val="1902616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Summary</a:t>
            </a:r>
            <a:endParaRPr lang="en-US" dirty="0"/>
          </a:p>
        </p:txBody>
      </p:sp>
      <p:sp>
        <p:nvSpPr>
          <p:cNvPr id="3" name="Content Placeholder 2"/>
          <p:cNvSpPr>
            <a:spLocks noGrp="1"/>
          </p:cNvSpPr>
          <p:nvPr>
            <p:ph idx="1"/>
          </p:nvPr>
        </p:nvSpPr>
        <p:spPr>
          <a:xfrm>
            <a:off x="457200" y="2057401"/>
            <a:ext cx="5678925" cy="3394472"/>
          </a:xfrm>
        </p:spPr>
        <p:txBody>
          <a:bodyPr/>
          <a:lstStyle/>
          <a:p>
            <a:r>
              <a:rPr lang="en-US" dirty="0" smtClean="0"/>
              <a:t>The sample did not seem to fit a known distribution</a:t>
            </a:r>
          </a:p>
          <a:p>
            <a:pPr lvl="1"/>
            <a:r>
              <a:rPr lang="en-US" dirty="0" smtClean="0"/>
              <a:t>Lognormal seemed the closest, but not sufficient</a:t>
            </a:r>
          </a:p>
          <a:p>
            <a:r>
              <a:rPr lang="en-US" dirty="0" smtClean="0"/>
              <a:t>In government testing, there were </a:t>
            </a:r>
            <a:r>
              <a:rPr lang="en-US" dirty="0"/>
              <a:t>also a few </a:t>
            </a:r>
            <a:r>
              <a:rPr lang="en-US" dirty="0" smtClean="0"/>
              <a:t>outliers</a:t>
            </a:r>
          </a:p>
          <a:p>
            <a:r>
              <a:rPr lang="en-US" dirty="0" smtClean="0"/>
              <a:t>Observations were made in triplets, with each message sent to multiple receivers and timed separately</a:t>
            </a:r>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22</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6125" y="2457867"/>
            <a:ext cx="2550675" cy="2572109"/>
          </a:xfrm>
          <a:prstGeom prst="rect">
            <a:avLst/>
          </a:prstGeom>
        </p:spPr>
      </p:pic>
    </p:spTree>
    <p:extLst>
      <p:ext uri="{BB962C8B-B14F-4D97-AF65-F5344CB8AC3E}">
        <p14:creationId xmlns:p14="http://schemas.microsoft.com/office/powerpoint/2010/main" val="3450879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Patterns</a:t>
            </a:r>
            <a:endParaRPr lang="en-US" dirty="0"/>
          </a:p>
        </p:txBody>
      </p:sp>
      <p:sp>
        <p:nvSpPr>
          <p:cNvPr id="3" name="Content Placeholder 2"/>
          <p:cNvSpPr>
            <a:spLocks noGrp="1"/>
          </p:cNvSpPr>
          <p:nvPr>
            <p:ph idx="1"/>
          </p:nvPr>
        </p:nvSpPr>
        <p:spPr/>
        <p:txBody>
          <a:bodyPr/>
          <a:lstStyle/>
          <a:p>
            <a:r>
              <a:rPr lang="en-US" dirty="0" smtClean="0"/>
              <a:t>There appeared to be two types of outliers</a:t>
            </a:r>
          </a:p>
          <a:p>
            <a:pPr lvl="1"/>
            <a:r>
              <a:rPr lang="en-US" dirty="0" smtClean="0"/>
              <a:t>Type </a:t>
            </a:r>
            <a:r>
              <a:rPr lang="el-GR" dirty="0" smtClean="0">
                <a:latin typeface="Cambria Math" panose="02040503050406030204" pitchFamily="18" charset="0"/>
                <a:ea typeface="Cambria Math" panose="02040503050406030204" pitchFamily="18" charset="0"/>
              </a:rPr>
              <a:t>α</a:t>
            </a:r>
            <a:r>
              <a:rPr lang="en-US" dirty="0" smtClean="0"/>
              <a:t>: One receiving terminal is severely delayed, standard receipt times for the other two</a:t>
            </a:r>
          </a:p>
          <a:p>
            <a:pPr lvl="1"/>
            <a:r>
              <a:rPr lang="en-US" dirty="0" smtClean="0"/>
              <a:t>Type </a:t>
            </a:r>
            <a:r>
              <a:rPr lang="el-GR" dirty="0" smtClean="0">
                <a:latin typeface="Cambria Math" panose="02040503050406030204" pitchFamily="18" charset="0"/>
                <a:ea typeface="Cambria Math" panose="02040503050406030204" pitchFamily="18" charset="0"/>
              </a:rPr>
              <a:t>β</a:t>
            </a:r>
            <a:r>
              <a:rPr lang="en-US" dirty="0" smtClean="0"/>
              <a:t>: All receipts moderately delayed, but still within the tightest requirement threshold</a:t>
            </a:r>
          </a:p>
          <a:p>
            <a:r>
              <a:rPr lang="en-US" dirty="0" smtClean="0"/>
              <a:t>Aside from the outliers, the overall observed variance was much less than the worst case scenario for the previous truncated values</a:t>
            </a:r>
          </a:p>
          <a:p>
            <a:r>
              <a:rPr lang="en-US" dirty="0" smtClean="0"/>
              <a:t>Also aside from outliers, there still did not appear to be any practical difference in distribution for the 4 categories</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23</a:t>
            </a:fld>
            <a:endParaRPr lang="en-US" dirty="0"/>
          </a:p>
        </p:txBody>
      </p:sp>
    </p:spTree>
    <p:extLst>
      <p:ext uri="{BB962C8B-B14F-4D97-AF65-F5344CB8AC3E}">
        <p14:creationId xmlns:p14="http://schemas.microsoft.com/office/powerpoint/2010/main" val="833937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Patterns</a:t>
            </a:r>
            <a:endParaRPr lang="en-US" dirty="0"/>
          </a:p>
        </p:txBody>
      </p:sp>
      <p:sp>
        <p:nvSpPr>
          <p:cNvPr id="3" name="Content Placeholder 2"/>
          <p:cNvSpPr>
            <a:spLocks noGrp="1"/>
          </p:cNvSpPr>
          <p:nvPr>
            <p:ph idx="1"/>
          </p:nvPr>
        </p:nvSpPr>
        <p:spPr/>
        <p:txBody>
          <a:bodyPr/>
          <a:lstStyle/>
          <a:p>
            <a:r>
              <a:rPr lang="en-US" dirty="0" smtClean="0"/>
              <a:t>Type </a:t>
            </a:r>
            <a:r>
              <a:rPr lang="el-GR" dirty="0" smtClean="0">
                <a:latin typeface="Cambria Math" panose="02040503050406030204" pitchFamily="18" charset="0"/>
                <a:ea typeface="Cambria Math" panose="02040503050406030204" pitchFamily="18" charset="0"/>
              </a:rPr>
              <a:t>α</a:t>
            </a:r>
            <a:r>
              <a:rPr lang="en-US" dirty="0" smtClean="0"/>
              <a:t> outliers only seem to exist in transmission from source 2 and type </a:t>
            </a:r>
            <a:r>
              <a:rPr lang="el-GR" dirty="0" smtClean="0">
                <a:latin typeface="Cambria Math" panose="02040503050406030204" pitchFamily="18" charset="0"/>
                <a:ea typeface="Cambria Math" panose="02040503050406030204" pitchFamily="18" charset="0"/>
              </a:rPr>
              <a:t>β</a:t>
            </a:r>
            <a:r>
              <a:rPr lang="en-US" dirty="0" smtClean="0">
                <a:latin typeface="Cambria Math" panose="02040503050406030204" pitchFamily="18" charset="0"/>
                <a:ea typeface="Cambria Math" panose="02040503050406030204" pitchFamily="18" charset="0"/>
              </a:rPr>
              <a:t> </a:t>
            </a:r>
            <a:r>
              <a:rPr lang="en-US" dirty="0" smtClean="0"/>
              <a:t>outliers were only present in message type B</a:t>
            </a:r>
          </a:p>
          <a:p>
            <a:pPr lvl="1"/>
            <a:r>
              <a:rPr lang="en-US" dirty="0" smtClean="0"/>
              <a:t>Requirements for these two categories are much more relaxed.</a:t>
            </a:r>
          </a:p>
          <a:p>
            <a:pPr lvl="1"/>
            <a:r>
              <a:rPr lang="en-US" dirty="0" smtClean="0"/>
              <a:t>These observations were statistically significant</a:t>
            </a:r>
          </a:p>
          <a:p>
            <a:endParaRPr lang="en-US" dirty="0" smtClean="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24</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732" y="3929283"/>
            <a:ext cx="3353268" cy="207674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798" y="3629204"/>
            <a:ext cx="1629002" cy="2676899"/>
          </a:xfrm>
          <a:prstGeom prst="rect">
            <a:avLst/>
          </a:prstGeom>
        </p:spPr>
      </p:pic>
    </p:spTree>
    <p:extLst>
      <p:ext uri="{BB962C8B-B14F-4D97-AF65-F5344CB8AC3E}">
        <p14:creationId xmlns:p14="http://schemas.microsoft.com/office/powerpoint/2010/main" val="3913146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a:t>
            </a:r>
            <a:endParaRPr lang="en-US" dirty="0"/>
          </a:p>
        </p:txBody>
      </p:sp>
      <p:sp>
        <p:nvSpPr>
          <p:cNvPr id="3" name="Content Placeholder 2"/>
          <p:cNvSpPr>
            <a:spLocks noGrp="1"/>
          </p:cNvSpPr>
          <p:nvPr>
            <p:ph idx="1"/>
          </p:nvPr>
        </p:nvSpPr>
        <p:spPr/>
        <p:txBody>
          <a:bodyPr/>
          <a:lstStyle/>
          <a:p>
            <a:r>
              <a:rPr lang="en-US" dirty="0"/>
              <a:t>STAT COE advised that based on the observed pattern, </a:t>
            </a:r>
            <a:r>
              <a:rPr lang="en-US" dirty="0" smtClean="0"/>
              <a:t>there is statistical support that requirements for source 1 appear in this observational study appear to </a:t>
            </a:r>
            <a:r>
              <a:rPr lang="en-US" dirty="0"/>
              <a:t>have been </a:t>
            </a:r>
            <a:r>
              <a:rPr lang="en-US" dirty="0" smtClean="0"/>
              <a:t>met.  However,</a:t>
            </a:r>
            <a:endParaRPr lang="en-US" dirty="0"/>
          </a:p>
          <a:p>
            <a:pPr lvl="1"/>
            <a:r>
              <a:rPr lang="en-US" dirty="0"/>
              <a:t>T</a:t>
            </a:r>
            <a:r>
              <a:rPr lang="en-US" dirty="0" smtClean="0"/>
              <a:t>he </a:t>
            </a:r>
            <a:r>
              <a:rPr lang="en-US" dirty="0"/>
              <a:t>runs were not randomized.  The requirement satisfaction depends on the outlier pattern, which is an observational finding and cannot be said to have been caused by the factor settings</a:t>
            </a:r>
          </a:p>
          <a:p>
            <a:r>
              <a:rPr lang="en-US" dirty="0"/>
              <a:t>For rigorous statistical evidence that this is the case, a further randomized study would be necessary</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25</a:t>
            </a:fld>
            <a:endParaRPr lang="en-US"/>
          </a:p>
        </p:txBody>
      </p:sp>
    </p:spTree>
    <p:extLst>
      <p:ext uri="{BB962C8B-B14F-4D97-AF65-F5344CB8AC3E}">
        <p14:creationId xmlns:p14="http://schemas.microsoft.com/office/powerpoint/2010/main" val="3827852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Results</a:t>
            </a:r>
            <a:endParaRPr lang="en-US" dirty="0"/>
          </a:p>
        </p:txBody>
      </p:sp>
      <p:sp>
        <p:nvSpPr>
          <p:cNvPr id="3" name="Content Placeholder 2"/>
          <p:cNvSpPr>
            <a:spLocks noGrp="1"/>
          </p:cNvSpPr>
          <p:nvPr>
            <p:ph idx="1"/>
          </p:nvPr>
        </p:nvSpPr>
        <p:spPr/>
        <p:txBody>
          <a:bodyPr/>
          <a:lstStyle/>
          <a:p>
            <a:r>
              <a:rPr lang="en-US" dirty="0" smtClean="0"/>
              <a:t>Further testing would be necessary to conclusively determine that requirements were met</a:t>
            </a:r>
          </a:p>
          <a:p>
            <a:pPr lvl="1"/>
            <a:r>
              <a:rPr lang="en-US" dirty="0" smtClean="0"/>
              <a:t>There is circumstantial support to conclude that the system likely meets requirements</a:t>
            </a:r>
          </a:p>
          <a:p>
            <a:r>
              <a:rPr lang="en-US" dirty="0" smtClean="0"/>
              <a:t>The requirement itself may have been defined somewhat arbitrarily.  The program office must decide whether potential shortcomings are of sufficient risk to warrant further testing.</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26</a:t>
            </a:fld>
            <a:endParaRPr lang="en-US" dirty="0"/>
          </a:p>
        </p:txBody>
      </p:sp>
    </p:spTree>
    <p:extLst>
      <p:ext uri="{BB962C8B-B14F-4D97-AF65-F5344CB8AC3E}">
        <p14:creationId xmlns:p14="http://schemas.microsoft.com/office/powerpoint/2010/main" val="3689495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of Use</a:t>
            </a:r>
            <a:endParaRPr lang="en-US" dirty="0"/>
          </a:p>
        </p:txBody>
      </p:sp>
      <p:sp>
        <p:nvSpPr>
          <p:cNvPr id="3" name="Content Placeholder 2"/>
          <p:cNvSpPr>
            <a:spLocks noGrp="1"/>
          </p:cNvSpPr>
          <p:nvPr>
            <p:ph idx="1"/>
          </p:nvPr>
        </p:nvSpPr>
        <p:spPr/>
        <p:txBody>
          <a:bodyPr/>
          <a:lstStyle/>
          <a:p>
            <a:r>
              <a:rPr lang="en-US" dirty="0"/>
              <a:t>Be involved early and often</a:t>
            </a:r>
          </a:p>
          <a:p>
            <a:r>
              <a:rPr lang="en-US" dirty="0" smtClean="0"/>
              <a:t>Communication beyond compliance</a:t>
            </a:r>
          </a:p>
          <a:p>
            <a:pPr lvl="1"/>
            <a:r>
              <a:rPr lang="en-US" dirty="0" smtClean="0"/>
              <a:t>Value of the product</a:t>
            </a:r>
          </a:p>
          <a:p>
            <a:pPr lvl="1"/>
            <a:r>
              <a:rPr lang="en-US" dirty="0" smtClean="0"/>
              <a:t>Overturn misconceptions</a:t>
            </a:r>
          </a:p>
          <a:p>
            <a:pPr lvl="1"/>
            <a:r>
              <a:rPr lang="en-US" dirty="0" smtClean="0"/>
              <a:t>Line up expectations</a:t>
            </a:r>
          </a:p>
          <a:p>
            <a:pPr lvl="1"/>
            <a:r>
              <a:rPr lang="en-US" dirty="0" smtClean="0"/>
              <a:t>Resident STAT Champion</a:t>
            </a:r>
          </a:p>
          <a:p>
            <a:r>
              <a:rPr lang="en-US" dirty="0" smtClean="0"/>
              <a:t>Be flexible</a:t>
            </a:r>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27</a:t>
            </a:fld>
            <a:endParaRPr lang="en-US"/>
          </a:p>
        </p:txBody>
      </p:sp>
    </p:spTree>
    <p:extLst>
      <p:ext uri="{BB962C8B-B14F-4D97-AF65-F5344CB8AC3E}">
        <p14:creationId xmlns:p14="http://schemas.microsoft.com/office/powerpoint/2010/main" val="1223572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Any benefit is better than none</a:t>
            </a:r>
          </a:p>
          <a:p>
            <a:pPr lvl="1"/>
            <a:r>
              <a:rPr lang="en-US" dirty="0" smtClean="0"/>
              <a:t>Though not as rigorous nor broad as might be desired, the findings were greatly appreciated</a:t>
            </a:r>
          </a:p>
          <a:p>
            <a:pPr lvl="1"/>
            <a:r>
              <a:rPr lang="en-US" dirty="0" smtClean="0"/>
              <a:t>With greater understanding of experienced benefits, the program became much more proactive in involving STAT</a:t>
            </a:r>
          </a:p>
          <a:p>
            <a:pPr marL="0" indent="0">
              <a:buNone/>
            </a:pPr>
            <a:endParaRPr lang="en-US" dirty="0"/>
          </a:p>
          <a:p>
            <a:r>
              <a:rPr lang="en-US" dirty="0" smtClean="0"/>
              <a:t>Ensuring STAT rigor in a program is the immediate goal, </a:t>
            </a:r>
            <a:r>
              <a:rPr lang="en-US" smtClean="0"/>
              <a:t>but developing </a:t>
            </a:r>
            <a:r>
              <a:rPr lang="en-US" dirty="0" smtClean="0"/>
              <a:t>a culture of STAT incorporation has the more powerful effect of enabling that rigor in the future.</a:t>
            </a:r>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28</a:t>
            </a:fld>
            <a:endParaRPr lang="en-US"/>
          </a:p>
        </p:txBody>
      </p:sp>
    </p:spTree>
    <p:extLst>
      <p:ext uri="{BB962C8B-B14F-4D97-AF65-F5344CB8AC3E}">
        <p14:creationId xmlns:p14="http://schemas.microsoft.com/office/powerpoint/2010/main" val="279418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a:xfrm>
            <a:off x="457200" y="2057400"/>
            <a:ext cx="4947987" cy="3632199"/>
          </a:xfrm>
        </p:spPr>
        <p:txBody>
          <a:bodyPr/>
          <a:lstStyle/>
          <a:p>
            <a:r>
              <a:rPr lang="en-US" dirty="0" smtClean="0"/>
              <a:t>Situations in which the STAT expert is an outsider to the rest of the project team bring characteristic communication issues:</a:t>
            </a:r>
            <a:endParaRPr lang="en-US" dirty="0"/>
          </a:p>
          <a:p>
            <a:pPr lvl="1"/>
            <a:r>
              <a:rPr lang="en-US" dirty="0" smtClean="0"/>
              <a:t>Late to the party</a:t>
            </a:r>
          </a:p>
          <a:p>
            <a:pPr lvl="1"/>
            <a:r>
              <a:rPr lang="en-US" dirty="0" smtClean="0"/>
              <a:t>Differing definitions</a:t>
            </a:r>
          </a:p>
          <a:p>
            <a:pPr lvl="1"/>
            <a:r>
              <a:rPr lang="en-US" dirty="0" smtClean="0"/>
              <a:t>Communication of value</a:t>
            </a:r>
          </a:p>
          <a:p>
            <a:pPr lvl="1"/>
            <a:r>
              <a:rPr lang="en-US" dirty="0" smtClean="0"/>
              <a:t>Indirect Contact</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3</a:t>
            </a:fld>
            <a:endParaRPr lang="en-US"/>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0893" t="11242" r="15129" b="19345"/>
          <a:stretch/>
        </p:blipFill>
        <p:spPr>
          <a:xfrm>
            <a:off x="5655679" y="2057401"/>
            <a:ext cx="3167058" cy="3209365"/>
          </a:xfrm>
          <a:prstGeom prst="rect">
            <a:avLst/>
          </a:prstGeom>
        </p:spPr>
      </p:pic>
    </p:spTree>
    <p:extLst>
      <p:ext uri="{BB962C8B-B14F-4D97-AF65-F5344CB8AC3E}">
        <p14:creationId xmlns:p14="http://schemas.microsoft.com/office/powerpoint/2010/main" val="309359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166AE-F71F-463E-B3C5-5F542ADE4BAD}"/>
              </a:ext>
            </a:extLst>
          </p:cNvPr>
          <p:cNvSpPr>
            <a:spLocks noGrp="1"/>
          </p:cNvSpPr>
          <p:nvPr>
            <p:ph type="title"/>
          </p:nvPr>
        </p:nvSpPr>
        <p:spPr/>
        <p:txBody>
          <a:bodyPr/>
          <a:lstStyle/>
          <a:p>
            <a:r>
              <a:rPr lang="en-US" dirty="0" smtClean="0"/>
              <a:t>The Case of Study</a:t>
            </a:r>
            <a:endParaRPr lang="en-US" dirty="0"/>
          </a:p>
        </p:txBody>
      </p:sp>
      <p:sp>
        <p:nvSpPr>
          <p:cNvPr id="4" name="Content Placeholder 3">
            <a:extLst>
              <a:ext uri="{FF2B5EF4-FFF2-40B4-BE49-F238E27FC236}">
                <a16:creationId xmlns:a16="http://schemas.microsoft.com/office/drawing/2014/main" id="{E0C636BF-65A2-45B5-BD27-0E0F0B28737D}"/>
              </a:ext>
            </a:extLst>
          </p:cNvPr>
          <p:cNvSpPr>
            <a:spLocks noGrp="1"/>
          </p:cNvSpPr>
          <p:nvPr>
            <p:ph idx="1"/>
          </p:nvPr>
        </p:nvSpPr>
        <p:spPr/>
        <p:txBody>
          <a:bodyPr/>
          <a:lstStyle/>
          <a:p>
            <a:r>
              <a:rPr lang="en-US" dirty="0" smtClean="0"/>
              <a:t>Electronic text transmission system designed and implemented before the internet</a:t>
            </a:r>
          </a:p>
          <a:p>
            <a:r>
              <a:rPr lang="en-US" dirty="0" smtClean="0"/>
              <a:t>Used to deliver critical, time-sensitive, high security orders for a particular system</a:t>
            </a:r>
            <a:br>
              <a:rPr lang="en-US" dirty="0" smtClean="0"/>
            </a:br>
            <a:endParaRPr lang="en-US" dirty="0" smtClean="0"/>
          </a:p>
          <a:p>
            <a:r>
              <a:rPr lang="en-US" dirty="0"/>
              <a:t>The objective is to update the system with modern technology and security </a:t>
            </a:r>
            <a:r>
              <a:rPr lang="en-US" dirty="0" smtClean="0"/>
              <a:t>protocols</a:t>
            </a:r>
            <a:endParaRPr lang="en-US" dirty="0"/>
          </a:p>
          <a:p>
            <a:pPr lvl="1"/>
            <a:r>
              <a:rPr lang="en-US" dirty="0"/>
              <a:t>Not a replacement, but an upgrade of the existing system</a:t>
            </a:r>
          </a:p>
          <a:p>
            <a:endParaRPr lang="en-US" dirty="0"/>
          </a:p>
        </p:txBody>
      </p:sp>
      <p:sp>
        <p:nvSpPr>
          <p:cNvPr id="3" name="Slide Number Placeholder 2">
            <a:extLst>
              <a:ext uri="{FF2B5EF4-FFF2-40B4-BE49-F238E27FC236}">
                <a16:creationId xmlns:a16="http://schemas.microsoft.com/office/drawing/2014/main" id="{23C1E5EB-6B1B-4FD4-AACB-34CFE35CC919}"/>
              </a:ext>
            </a:extLst>
          </p:cNvPr>
          <p:cNvSpPr>
            <a:spLocks noGrp="1"/>
          </p:cNvSpPr>
          <p:nvPr>
            <p:ph type="sldNum" sz="quarter" idx="12"/>
          </p:nvPr>
        </p:nvSpPr>
        <p:spPr/>
        <p:txBody>
          <a:bodyPr/>
          <a:lstStyle/>
          <a:p>
            <a:pPr>
              <a:defRPr/>
            </a:pPr>
            <a:fld id="{1176D258-C231-43C0-A2EA-FC8FE715666B}" type="slidenum">
              <a:rPr lang="en-US" smtClean="0"/>
              <a:pPr>
                <a:defRPr/>
              </a:pPr>
              <a:t>4</a:t>
            </a:fld>
            <a:endParaRPr lang="en-US"/>
          </a:p>
        </p:txBody>
      </p:sp>
    </p:spTree>
    <p:extLst>
      <p:ext uri="{BB962C8B-B14F-4D97-AF65-F5344CB8AC3E}">
        <p14:creationId xmlns:p14="http://schemas.microsoft.com/office/powerpoint/2010/main" val="265102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 to the Party</a:t>
            </a:r>
            <a:endParaRPr lang="en-US" dirty="0"/>
          </a:p>
        </p:txBody>
      </p:sp>
      <p:sp>
        <p:nvSpPr>
          <p:cNvPr id="3" name="Content Placeholder 2"/>
          <p:cNvSpPr>
            <a:spLocks noGrp="1"/>
          </p:cNvSpPr>
          <p:nvPr>
            <p:ph idx="1"/>
          </p:nvPr>
        </p:nvSpPr>
        <p:spPr/>
        <p:txBody>
          <a:bodyPr/>
          <a:lstStyle/>
          <a:p>
            <a:r>
              <a:rPr lang="en-US" dirty="0" smtClean="0"/>
              <a:t>There are thousands of requirements</a:t>
            </a:r>
          </a:p>
          <a:p>
            <a:pPr lvl="1"/>
            <a:r>
              <a:rPr lang="en-US" dirty="0" smtClean="0"/>
              <a:t>Most ‘seem’ deterministic</a:t>
            </a:r>
          </a:p>
          <a:p>
            <a:pPr lvl="2"/>
            <a:r>
              <a:rPr lang="en-US" dirty="0" smtClean="0"/>
              <a:t>Many are clearly deterministic</a:t>
            </a:r>
          </a:p>
          <a:p>
            <a:pPr lvl="2"/>
            <a:r>
              <a:rPr lang="en-US" dirty="0" smtClean="0"/>
              <a:t>Others may be, but both STAT and test teams lack sufficient understanding of the system under test to answer the questions necessary to determine</a:t>
            </a:r>
          </a:p>
          <a:p>
            <a:pPr lvl="1"/>
            <a:r>
              <a:rPr lang="en-US" dirty="0" smtClean="0"/>
              <a:t>A few are clearly stochastic</a:t>
            </a:r>
          </a:p>
          <a:p>
            <a:pPr lvl="2"/>
            <a:r>
              <a:rPr lang="en-US" dirty="0"/>
              <a:t>All </a:t>
            </a:r>
            <a:r>
              <a:rPr lang="en-US" dirty="0" smtClean="0"/>
              <a:t>lack </a:t>
            </a:r>
            <a:r>
              <a:rPr lang="en-US" dirty="0"/>
              <a:t>confidence measures in a statistical sense</a:t>
            </a:r>
          </a:p>
          <a:p>
            <a:pPr lvl="1"/>
            <a:endParaRPr lang="en-US" dirty="0" smtClean="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5</a:t>
            </a:fld>
            <a:endParaRPr lang="en-US"/>
          </a:p>
        </p:txBody>
      </p:sp>
    </p:spTree>
    <p:extLst>
      <p:ext uri="{BB962C8B-B14F-4D97-AF65-F5344CB8AC3E}">
        <p14:creationId xmlns:p14="http://schemas.microsoft.com/office/powerpoint/2010/main" val="2876978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 on Strategy</a:t>
            </a:r>
            <a:endParaRPr lang="en-US" dirty="0"/>
          </a:p>
        </p:txBody>
      </p:sp>
      <p:sp>
        <p:nvSpPr>
          <p:cNvPr id="3" name="Content Placeholder 2"/>
          <p:cNvSpPr>
            <a:spLocks noGrp="1"/>
          </p:cNvSpPr>
          <p:nvPr>
            <p:ph idx="1"/>
          </p:nvPr>
        </p:nvSpPr>
        <p:spPr/>
        <p:txBody>
          <a:bodyPr/>
          <a:lstStyle/>
          <a:p>
            <a:r>
              <a:rPr lang="en-US" dirty="0" smtClean="0"/>
              <a:t>The test team consolidated requirements based on the type of verification they require</a:t>
            </a:r>
          </a:p>
          <a:p>
            <a:pPr lvl="1"/>
            <a:r>
              <a:rPr lang="en-US" dirty="0" smtClean="0"/>
              <a:t>From an external position, having this done by SMEs was extraordinarily helpful</a:t>
            </a:r>
          </a:p>
          <a:p>
            <a:pPr lvl="2"/>
            <a:r>
              <a:rPr lang="en-US" dirty="0" smtClean="0"/>
              <a:t>STAT COE had neither the time nor expertise to review each requirement individually</a:t>
            </a:r>
          </a:p>
          <a:p>
            <a:pPr lvl="1"/>
            <a:r>
              <a:rPr lang="en-US" dirty="0" smtClean="0"/>
              <a:t>Our definitions and classifications were different, but resolving those differences from the pre-categorized requirements was a great gain in efficiency</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6</a:t>
            </a:fld>
            <a:endParaRPr lang="en-US"/>
          </a:p>
        </p:txBody>
      </p:sp>
    </p:spTree>
    <p:extLst>
      <p:ext uri="{BB962C8B-B14F-4D97-AF65-F5344CB8AC3E}">
        <p14:creationId xmlns:p14="http://schemas.microsoft.com/office/powerpoint/2010/main" val="3260730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Deterministic Requirements</a:t>
            </a:r>
            <a:endParaRPr lang="en-US" dirty="0"/>
          </a:p>
        </p:txBody>
      </p:sp>
      <p:sp>
        <p:nvSpPr>
          <p:cNvPr id="3" name="Content Placeholder 2"/>
          <p:cNvSpPr>
            <a:spLocks noGrp="1"/>
          </p:cNvSpPr>
          <p:nvPr>
            <p:ph idx="1"/>
          </p:nvPr>
        </p:nvSpPr>
        <p:spPr/>
        <p:txBody>
          <a:bodyPr/>
          <a:lstStyle/>
          <a:p>
            <a:r>
              <a:rPr lang="en-US" sz="2100" dirty="0"/>
              <a:t>Covering arrays were designed to facilitate efficient testing of deterministic portions of the system</a:t>
            </a:r>
          </a:p>
          <a:p>
            <a:pPr lvl="1"/>
            <a:r>
              <a:rPr lang="en-US" dirty="0" smtClean="0"/>
              <a:t>Aspects of a system do not exist in isolation, even for deterministic systems</a:t>
            </a:r>
          </a:p>
          <a:p>
            <a:pPr lvl="1"/>
            <a:r>
              <a:rPr lang="en-US" dirty="0" smtClean="0"/>
              <a:t>Yet the interaction in deterministic systems, and the coverage or lack there of in runs that cover the main effects, is not always easy to convey</a:t>
            </a:r>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7</a:t>
            </a:fld>
            <a:endParaRPr lang="en-US" dirty="0"/>
          </a:p>
        </p:txBody>
      </p:sp>
    </p:spTree>
    <p:extLst>
      <p:ext uri="{BB962C8B-B14F-4D97-AF65-F5344CB8AC3E}">
        <p14:creationId xmlns:p14="http://schemas.microsoft.com/office/powerpoint/2010/main" val="266460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of Value </a:t>
            </a:r>
            <a:endParaRPr lang="en-US" dirty="0"/>
          </a:p>
        </p:txBody>
      </p:sp>
      <p:sp>
        <p:nvSpPr>
          <p:cNvPr id="3" name="Content Placeholder 2"/>
          <p:cNvSpPr>
            <a:spLocks noGrp="1"/>
          </p:cNvSpPr>
          <p:nvPr>
            <p:ph idx="1"/>
          </p:nvPr>
        </p:nvSpPr>
        <p:spPr/>
        <p:txBody>
          <a:bodyPr/>
          <a:lstStyle/>
          <a:p>
            <a:r>
              <a:rPr lang="en-US" sz="2100" dirty="0"/>
              <a:t>Having a STAT Champion on the team is valuable, but more than one is ideal</a:t>
            </a:r>
          </a:p>
          <a:p>
            <a:pPr lvl="1"/>
            <a:r>
              <a:rPr lang="en-US" sz="1800" dirty="0"/>
              <a:t>Over several months the STAT COE managed to communicate importance of interactions even in deterministic </a:t>
            </a:r>
            <a:r>
              <a:rPr lang="en-US" sz="1800" dirty="0" smtClean="0"/>
              <a:t>systems </a:t>
            </a:r>
            <a:r>
              <a:rPr lang="en-US" sz="1800" dirty="0"/>
              <a:t>and the purpose and usefulness of covering arrays, to the primary contact </a:t>
            </a:r>
            <a:r>
              <a:rPr lang="en-US" sz="1800" dirty="0" smtClean="0"/>
              <a:t>in </a:t>
            </a:r>
            <a:r>
              <a:rPr lang="en-US" sz="1800" dirty="0"/>
              <a:t>the project</a:t>
            </a:r>
          </a:p>
          <a:p>
            <a:pPr lvl="1"/>
            <a:r>
              <a:rPr lang="en-US" sz="1800" dirty="0"/>
              <a:t>Turnover of </a:t>
            </a:r>
            <a:r>
              <a:rPr lang="en-US" sz="1800" dirty="0" smtClean="0"/>
              <a:t>project personnel set </a:t>
            </a:r>
            <a:r>
              <a:rPr lang="en-US" sz="1800" dirty="0"/>
              <a:t>this progress </a:t>
            </a:r>
            <a:r>
              <a:rPr lang="en-US" sz="1800" dirty="0" smtClean="0"/>
              <a:t>back and </a:t>
            </a:r>
            <a:r>
              <a:rPr lang="en-US" sz="1800" dirty="0"/>
              <a:t>without understanding of their importance by </a:t>
            </a:r>
            <a:r>
              <a:rPr lang="en-US" sz="1800" dirty="0" smtClean="0"/>
              <a:t>the </a:t>
            </a:r>
            <a:r>
              <a:rPr lang="en-US" sz="1800" dirty="0"/>
              <a:t>test team, the covering arrays were not </a:t>
            </a:r>
            <a:r>
              <a:rPr lang="en-US" sz="1800" dirty="0" smtClean="0"/>
              <a:t>used</a:t>
            </a:r>
            <a:endParaRPr lang="en-US" sz="1800"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8</a:t>
            </a:fld>
            <a:endParaRPr lang="en-US"/>
          </a:p>
        </p:txBody>
      </p:sp>
    </p:spTree>
    <p:extLst>
      <p:ext uri="{BB962C8B-B14F-4D97-AF65-F5344CB8AC3E}">
        <p14:creationId xmlns:p14="http://schemas.microsoft.com/office/powerpoint/2010/main" val="3011643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 Candidate Requirements*</a:t>
            </a:r>
            <a:endParaRPr lang="en-US" dirty="0"/>
          </a:p>
        </p:txBody>
      </p:sp>
      <p:sp>
        <p:nvSpPr>
          <p:cNvPr id="3" name="Content Placeholder 2"/>
          <p:cNvSpPr>
            <a:spLocks noGrp="1"/>
          </p:cNvSpPr>
          <p:nvPr>
            <p:ph idx="1"/>
          </p:nvPr>
        </p:nvSpPr>
        <p:spPr/>
        <p:txBody>
          <a:bodyPr/>
          <a:lstStyle/>
          <a:p>
            <a:r>
              <a:rPr lang="en-US" dirty="0" smtClean="0"/>
              <a:t>STAT awareness or presence is important from the beginning of the planning process</a:t>
            </a:r>
          </a:p>
          <a:p>
            <a:r>
              <a:rPr lang="en-US" dirty="0" smtClean="0"/>
              <a:t>Requirements were written without consideration for ability to test, at likely arbitrary values</a:t>
            </a:r>
          </a:p>
          <a:p>
            <a:pPr lvl="1"/>
            <a:r>
              <a:rPr lang="en-US" dirty="0" smtClean="0"/>
              <a:t>Less than 1 in 500,000,000 character errors</a:t>
            </a:r>
          </a:p>
          <a:p>
            <a:pPr lvl="1"/>
            <a:r>
              <a:rPr lang="en-US" dirty="0" smtClean="0"/>
              <a:t>Corrective maintenance to take less than 20 minutes</a:t>
            </a:r>
          </a:p>
          <a:p>
            <a:pPr lvl="1"/>
            <a:r>
              <a:rPr lang="en-US" dirty="0" smtClean="0"/>
              <a:t>Near 100% “confidence” of message transmission in less than 18 seconds</a:t>
            </a:r>
          </a:p>
          <a:p>
            <a:pPr lvl="1"/>
            <a:r>
              <a:rPr lang="en-US" dirty="0" err="1" smtClean="0"/>
              <a:t>etc</a:t>
            </a:r>
            <a:endParaRPr lang="en-US" dirty="0" smtClean="0"/>
          </a:p>
        </p:txBody>
      </p:sp>
      <p:sp>
        <p:nvSpPr>
          <p:cNvPr id="4" name="Slide Number Placeholder 3"/>
          <p:cNvSpPr>
            <a:spLocks noGrp="1"/>
          </p:cNvSpPr>
          <p:nvPr>
            <p:ph type="sldNum" sz="quarter" idx="12"/>
          </p:nvPr>
        </p:nvSpPr>
        <p:spPr/>
        <p:txBody>
          <a:bodyPr/>
          <a:lstStyle/>
          <a:p>
            <a:pPr>
              <a:defRPr/>
            </a:pPr>
            <a:fld id="{2997D57E-5F4B-4D70-B36A-5AF303A6D06C}" type="slidenum">
              <a:rPr lang="en-US" smtClean="0"/>
              <a:pPr>
                <a:defRPr/>
              </a:pPr>
              <a:t>9</a:t>
            </a:fld>
            <a:endParaRPr lang="en-US"/>
          </a:p>
        </p:txBody>
      </p:sp>
      <p:sp>
        <p:nvSpPr>
          <p:cNvPr id="5" name="TextBox 4"/>
          <p:cNvSpPr txBox="1"/>
          <p:nvPr/>
        </p:nvSpPr>
        <p:spPr>
          <a:xfrm>
            <a:off x="2474254" y="6171687"/>
            <a:ext cx="3326552" cy="369332"/>
          </a:xfrm>
          <a:prstGeom prst="rect">
            <a:avLst/>
          </a:prstGeom>
          <a:noFill/>
        </p:spPr>
        <p:txBody>
          <a:bodyPr wrap="none" rtlCol="0">
            <a:spAutoFit/>
          </a:bodyPr>
          <a:lstStyle/>
          <a:p>
            <a:r>
              <a:rPr lang="en-US" dirty="0" smtClean="0"/>
              <a:t>*Metrics displayed are notional</a:t>
            </a:r>
            <a:endParaRPr lang="en-US" dirty="0"/>
          </a:p>
        </p:txBody>
      </p:sp>
    </p:spTree>
    <p:extLst>
      <p:ext uri="{BB962C8B-B14F-4D97-AF65-F5344CB8AC3E}">
        <p14:creationId xmlns:p14="http://schemas.microsoft.com/office/powerpoint/2010/main" val="3367545172"/>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T TE PPT Template">
  <a:themeElements>
    <a:clrScheme name="Custom 1">
      <a:dk1>
        <a:sysClr val="windowText" lastClr="000000"/>
      </a:dk1>
      <a:lt1>
        <a:sysClr val="window" lastClr="FFFFFF"/>
      </a:lt1>
      <a:dk2>
        <a:srgbClr val="1F497D"/>
      </a:dk2>
      <a:lt2>
        <a:srgbClr val="EEECE1"/>
      </a:lt2>
      <a:accent1>
        <a:srgbClr val="4C3B89"/>
      </a:accent1>
      <a:accent2>
        <a:srgbClr val="7569A7"/>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7030A0"/>
        </a:solidFill>
        <a:ln>
          <a:solidFill>
            <a:schemeClr val="tx1"/>
          </a:solidFill>
        </a:ln>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2_STAT T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7030A0"/>
        </a:solidFill>
        <a:ln>
          <a:solidFill>
            <a:schemeClr val="tx1"/>
          </a:solidFill>
        </a:ln>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06EAA83220C004698E5C4C478435324" ma:contentTypeVersion="17" ma:contentTypeDescription="Create a new document." ma:contentTypeScope="" ma:versionID="78d7a6a878e38094bd23c01e50c747b6">
  <xsd:schema xmlns:xsd="http://www.w3.org/2001/XMLSchema" xmlns:xs="http://www.w3.org/2001/XMLSchema" xmlns:p="http://schemas.microsoft.com/office/2006/metadata/properties" xmlns:ns2="ae01e29c-9f3e-4135-8974-5e86810d68be" xmlns:ns3="bac4e3eb-747f-43bc-bf10-c1bbb893ecac" xmlns:ns4="e2e68d15-cd08-43e2-9a83-a1327ba2869c" targetNamespace="http://schemas.microsoft.com/office/2006/metadata/properties" ma:root="true" ma:fieldsID="af6df462edc670c20cb19a810654f604" ns2:_="" ns3:_="" ns4:_="">
    <xsd:import namespace="ae01e29c-9f3e-4135-8974-5e86810d68be"/>
    <xsd:import namespace="bac4e3eb-747f-43bc-bf10-c1bbb893ecac"/>
    <xsd:import namespace="e2e68d15-cd08-43e2-9a83-a1327ba2869c"/>
    <xsd:element name="properties">
      <xsd:complexType>
        <xsd:sequence>
          <xsd:element name="documentManagement">
            <xsd:complexType>
              <xsd:all>
                <xsd:element ref="ns2:Distribution" minOccurs="0"/>
                <xsd:element ref="ns2:Year" minOccurs="0"/>
                <xsd:element ref="ns2:Audience" minOccurs="0"/>
                <xsd:element ref="ns2:ProductType" minOccurs="0"/>
                <xsd:element ref="ns3:TaxCatchAll" minOccurs="0"/>
                <xsd:element ref="ns2:STICategory" minOccurs="0"/>
                <xsd:element ref="ns2:MediaServiceMetadata" minOccurs="0"/>
                <xsd:element ref="ns2:MediaServiceFastMetadata" minOccurs="0"/>
                <xsd:element ref="ns2:MediaServiceObjectDetectorVersions" minOccurs="0"/>
                <xsd:element ref="ns2:Author_x0028_s_x0029_" minOccurs="0"/>
                <xsd:element ref="ns2:MediaServiceSearchPropertie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01e29c-9f3e-4135-8974-5e86810d68be" elementFormDefault="qualified">
    <xsd:import namespace="http://schemas.microsoft.com/office/2006/documentManagement/types"/>
    <xsd:import namespace="http://schemas.microsoft.com/office/infopath/2007/PartnerControls"/>
    <xsd:element name="Distribution" ma:index="8" nillable="true" ma:displayName="Distribution" ma:description="Was this PA approved or not?" ma:format="Dropdown" ma:internalName="Distribution">
      <xsd:simpleType>
        <xsd:restriction base="dms:Choice">
          <xsd:enumeration value="N/A"/>
          <xsd:enumeration value="Distro A"/>
          <xsd:enumeration value="Distro C"/>
          <xsd:enumeration value="Distro D"/>
          <xsd:enumeration value="FOUO"/>
          <xsd:enumeration value="CUI"/>
          <xsd:enumeration value="Missing Distro Statement"/>
        </xsd:restriction>
      </xsd:simpleType>
    </xsd:element>
    <xsd:element name="Year" ma:index="9" nillable="true" ma:displayName="Year" ma:description="What year was this produced?" ma:format="Dropdown" ma:internalName="Year">
      <xsd:simpleType>
        <xsd:restriction base="dms:Choice">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Missing"/>
        </xsd:restriction>
      </xsd:simpleType>
    </xsd:element>
    <xsd:element name="Audience" ma:index="10" nillable="true" ma:displayName="Audience" ma:description="Who is this intended for?" ma:format="Dropdown" ma:internalName="Audience">
      <xsd:complexType>
        <xsd:complexContent>
          <xsd:extension base="dms:MultiChoice">
            <xsd:sequence>
              <xsd:element name="Value" maxOccurs="unbounded" minOccurs="0" nillable="true">
                <xsd:simpleType>
                  <xsd:restriction base="dms:Choice">
                    <xsd:enumeration value="Executives"/>
                    <xsd:enumeration value="Managers"/>
                    <xsd:enumeration value="Practitioners"/>
                    <xsd:enumeration value="Internal"/>
                    <xsd:enumeration value="Everyone"/>
                    <xsd:enumeration value="Partner"/>
                    <xsd:enumeration value="Customer"/>
                  </xsd:restriction>
                </xsd:simpleType>
              </xsd:element>
            </xsd:sequence>
          </xsd:extension>
        </xsd:complexContent>
      </xsd:complexType>
    </xsd:element>
    <xsd:element name="ProductType" ma:index="11" nillable="true" ma:displayName="Product Type" ma:format="Dropdown" ma:internalName="ProductType">
      <xsd:simpleType>
        <xsd:union memberTypes="dms:Text">
          <xsd:simpleType>
            <xsd:restriction base="dms:Choice">
              <xsd:enumeration value="Best Practice"/>
              <xsd:enumeration value="Case Study"/>
              <xsd:enumeration value="Newsletter"/>
              <xsd:enumeration value="Marketing"/>
              <xsd:enumeration value="Test Planning Guide"/>
              <xsd:enumeration value="Abstract"/>
              <xsd:enumeration value="Critical Area Article"/>
              <xsd:enumeration value="Tool"/>
              <xsd:enumeration value="Conference Presentation"/>
              <xsd:enumeration value="Briefing"/>
              <xsd:enumeration value="Journal Article"/>
              <xsd:enumeration value="Roundtable Proceedings"/>
              <xsd:enumeration value="Research Initiative Product"/>
              <xsd:enumeration value="Course"/>
              <xsd:enumeration value="Other"/>
              <xsd:enumeration value="Scholarly Contribution"/>
            </xsd:restriction>
          </xsd:simpleType>
        </xsd:union>
      </xsd:simpleType>
    </xsd:element>
    <xsd:element name="STICategory" ma:index="14" nillable="true" ma:displayName="PWS DT#" ma:format="Dropdown" ma:indexed="true" ma:internalName="STICategory">
      <xsd:simpleType>
        <xsd:restriction base="dms:Choice">
          <xsd:enumeration value="3.4-12 Test Planning Guide"/>
          <xsd:enumeration value="3.4-2 Applied Research Products"/>
          <xsd:enumeration value="3.4-3 Case Studies"/>
          <xsd:enumeration value="3.4-4 Tech Reports"/>
          <xsd:enumeration value="3.4-5 Best Practices"/>
          <xsd:enumeration value="3.4-6 Lessons Learned"/>
          <xsd:enumeration value="3.4-7 Program Integration"/>
          <xsd:enumeration value="3.4-8 Course Development"/>
          <xsd:enumeration value="3.1-11 Miscellaneous Reports"/>
          <xsd:enumeration value="3.1-12 Marketing Materials"/>
          <xsd:enumeration value="3.1-18 Newsletter"/>
          <xsd:enumeration value="3.1-Website Analysis"/>
          <xsd:enumeration value="Non-categorized"/>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Author_x0028_s_x0029_" ma:index="18" nillable="true" ma:displayName="Author(s)" ma:format="Dropdown" ma:internalName="Author_x0028_s_x0029_">
      <xsd:complexType>
        <xsd:complexContent>
          <xsd:extension base="dms:MultiChoiceFillIn">
            <xsd:sequence>
              <xsd:element name="Value" maxOccurs="unbounded" minOccurs="0" nillable="true">
                <xsd:simpleType>
                  <xsd:union memberTypes="dms:Text">
                    <xsd:simpleType>
                      <xsd:restriction base="dms:Choice">
                        <xsd:enumeration value="Kolsti"/>
                        <xsd:enumeration value="Lazarus"/>
                        <xsd:enumeration value="Greenbaum"/>
                        <xsd:enumeration value="Fountain"/>
                        <xsd:enumeration value="Weeks"/>
                        <xsd:enumeration value="Jones, N"/>
                        <xsd:enumeration value="Sgambellone"/>
                        <xsd:enumeration value="Christophers"/>
                        <xsd:enumeration value="Fischer"/>
                        <xsd:enumeration value="Thrush"/>
                        <xsd:enumeration value="Provost"/>
                        <xsd:enumeration value="Sigler"/>
                        <xsd:enumeration value="Truett"/>
                        <xsd:enumeration value="Adams"/>
                        <xsd:enumeration value="Theimer"/>
                        <xsd:enumeration value="Natoli"/>
                        <xsd:enumeration value="Ramert"/>
                        <xsd:enumeration value="Kensler"/>
                        <xsd:enumeration value="Ortiz"/>
                        <xsd:enumeration value="Cordeiro"/>
                        <xsd:enumeration value="Cortes"/>
                        <xsd:enumeration value="Harman"/>
                        <xsd:enumeration value="Rowell"/>
                        <xsd:enumeration value="Burke"/>
                        <xsd:enumeration value="Sieck"/>
                        <xsd:enumeration value="Middleton"/>
                        <xsd:enumeration value="Oimoen"/>
                        <xsd:enumeration value="Divis"/>
                        <xsd:enumeration value="Thorsen"/>
                        <xsd:enumeration value="Marshall"/>
                        <xsd:enumeration value="Mott"/>
                        <xsd:enumeration value="Ahner"/>
                        <xsd:enumeration value="Jones, K"/>
                        <xsd:enumeration value="Simpson"/>
                        <xsd:enumeration value="Parson"/>
                        <xsd:enumeration value="Key"/>
                        <xsd:enumeration value="Wurscher"/>
                        <xsd:enumeration value="Tomlin"/>
                        <xsd:enumeration value="Wisnowski"/>
                        <xsd:enumeration value="Pollner"/>
                        <xsd:enumeration value="Pestak"/>
                        <xsd:enumeration value="Westphal"/>
                        <xsd:enumeration value="Choo"/>
                        <xsd:enumeration value="Freeman"/>
                        <xsd:enumeration value="Splinter"/>
                        <xsd:enumeration value="Hill"/>
                        <xsd:enumeration value="Bush"/>
                        <xsd:enumeration value="Paschal"/>
                        <xsd:enumeration value="Kershner"/>
                        <xsd:enumeration value="Quilter"/>
                        <xsd:enumeration value="Stafford"/>
                        <xsd:enumeration value="Guldin"/>
                        <xsd:enumeration value="Klein"/>
                        <xsd:enumeration value="Beers"/>
                        <xsd:enumeration value="McBride"/>
                        <xsd:enumeration value="Rogal"/>
                        <xsd:enumeration value="Thompson"/>
                        <xsd:enumeration value="Missing"/>
                        <xsd:enumeration value="Vining"/>
                        <xsd:enumeration value="Duff"/>
                        <xsd:enumeration value="Bergstrom"/>
                        <xsd:enumeration value="Montgomery"/>
                        <xsd:enumeration value="Anderson-Cook"/>
                        <xsd:enumeration value="Shelton"/>
                        <xsd:enumeration value="Chase"/>
                        <xsd:enumeration value="Mosser-Kerner"/>
                        <xsd:enumeration value="Thomas"/>
                      </xsd:restriction>
                    </xsd:simpleType>
                  </xsd:union>
                </xsd:simpleType>
              </xsd:element>
            </xsd:sequence>
          </xsd:extension>
        </xsd:complexContent>
      </xsd:complex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c4e3eb-747f-43bc-bf10-c1bbb893eca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e404b5f-752f-4f81-bd1b-d66666b99173}" ma:internalName="TaxCatchAll" ma:showField="CatchAllData" ma:web="e2e68d15-cd08-43e2-9a83-a1327ba2869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2e68d15-cd08-43e2-9a83-a1327ba2869c"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13"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TaxCatchAll xmlns="bac4e3eb-747f-43bc-bf10-c1bbb893ecac" xsi:nil="true"/>
    <Author_x0028_s_x0029_ xmlns="ae01e29c-9f3e-4135-8974-5e86810d68be">
      <Value>Sgambellone</Value>
    </Author_x0028_s_x0029_>
    <Year xmlns="ae01e29c-9f3e-4135-8974-5e86810d68be">2022</Year>
    <Audience xmlns="ae01e29c-9f3e-4135-8974-5e86810d68be">
      <Value>Practitioners</Value>
    </Audience>
    <Distribution xmlns="ae01e29c-9f3e-4135-8974-5e86810d68be">Distro A</Distribution>
    <STICategory xmlns="ae01e29c-9f3e-4135-8974-5e86810d68be">3.4-3 Case Studies</STICategory>
    <ProductType xmlns="ae01e29c-9f3e-4135-8974-5e86810d68be">Case Study</ProductType>
  </documentManagement>
</p:properties>
</file>

<file path=customXml/itemProps1.xml><?xml version="1.0" encoding="utf-8"?>
<ds:datastoreItem xmlns:ds="http://schemas.openxmlformats.org/officeDocument/2006/customXml" ds:itemID="{4BFEDAF1-DB0F-49BC-8B7F-163389EAE630}">
  <ds:schemaRefs>
    <ds:schemaRef ds:uri="http://schemas.microsoft.com/sharepoint/v3/contenttype/forms"/>
  </ds:schemaRefs>
</ds:datastoreItem>
</file>

<file path=customXml/itemProps2.xml><?xml version="1.0" encoding="utf-8"?>
<ds:datastoreItem xmlns:ds="http://schemas.openxmlformats.org/officeDocument/2006/customXml" ds:itemID="{E5215677-7638-4A15-AAC3-AD1B7434F7F3}"/>
</file>

<file path=customXml/itemProps3.xml><?xml version="1.0" encoding="utf-8"?>
<ds:datastoreItem xmlns:ds="http://schemas.openxmlformats.org/officeDocument/2006/customXml" ds:itemID="{67647FC1-9528-42B5-BF3E-357F0D9E6969}">
  <ds:schemaRefs>
    <ds:schemaRef ds:uri="http://purl.org/dc/elements/1.1/"/>
    <ds:schemaRef ds:uri="http://schemas.microsoft.com/office/2006/documentManagement/types"/>
    <ds:schemaRef ds:uri="fb3f978f-4e61-4624-8b0e-0a1053a98597"/>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COE Overview Template</Template>
  <TotalTime>5295</TotalTime>
  <Words>1669</Words>
  <Application>Microsoft Office PowerPoint</Application>
  <PresentationFormat>On-screen Show (4:3)</PresentationFormat>
  <Paragraphs>186</Paragraphs>
  <Slides>28</Slides>
  <Notes>4</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28</vt:i4>
      </vt:variant>
    </vt:vector>
  </HeadingPairs>
  <TitlesOfParts>
    <vt:vector size="38" baseType="lpstr">
      <vt:lpstr>Arial</vt:lpstr>
      <vt:lpstr>Calibri</vt:lpstr>
      <vt:lpstr>Calibri Light</vt:lpstr>
      <vt:lpstr>Cambria Math</vt:lpstr>
      <vt:lpstr>Georgia</vt:lpstr>
      <vt:lpstr>Times New Roman</vt:lpstr>
      <vt:lpstr>2_Custom Design</vt:lpstr>
      <vt:lpstr>STAT TE PPT Template</vt:lpstr>
      <vt:lpstr>2_STAT TE PPT Template</vt:lpstr>
      <vt:lpstr>Custom Design</vt:lpstr>
      <vt:lpstr>PowerPoint Presentation</vt:lpstr>
      <vt:lpstr>Context</vt:lpstr>
      <vt:lpstr>Challenges</vt:lpstr>
      <vt:lpstr>The Case of Study</vt:lpstr>
      <vt:lpstr>Late to the Party</vt:lpstr>
      <vt:lpstr>Collaboration on Strategy</vt:lpstr>
      <vt:lpstr>Deterministic Requirements</vt:lpstr>
      <vt:lpstr>Communication of Value </vt:lpstr>
      <vt:lpstr>STAT Candidate Requirements*</vt:lpstr>
      <vt:lpstr>Feasibility</vt:lpstr>
      <vt:lpstr>Remaining STAT Candidate</vt:lpstr>
      <vt:lpstr>Unanticipated Opportunities</vt:lpstr>
      <vt:lpstr>Change in Scope</vt:lpstr>
      <vt:lpstr>Indirect Contact</vt:lpstr>
      <vt:lpstr>Contractor’s Test*</vt:lpstr>
      <vt:lpstr>STAT Analysis</vt:lpstr>
      <vt:lpstr>STAT Analysis</vt:lpstr>
      <vt:lpstr>STAT Analysis</vt:lpstr>
      <vt:lpstr>Follow-Up Testing</vt:lpstr>
      <vt:lpstr>Follow-Up Testing</vt:lpstr>
      <vt:lpstr>Overturning Misconceptions</vt:lpstr>
      <vt:lpstr>Data Summary</vt:lpstr>
      <vt:lpstr>Observational Patterns</vt:lpstr>
      <vt:lpstr>Observational Patterns</vt:lpstr>
      <vt:lpstr>Report</vt:lpstr>
      <vt:lpstr>Summary Results</vt:lpstr>
      <vt:lpstr>Key Points of Use</vt:lpstr>
      <vt:lpstr>Conclusion</vt:lpstr>
    </vt:vector>
  </TitlesOfParts>
  <Company>AFIT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Bridges, A Case Study: Assisting a Program from the Outside</dc:title>
  <dc:creator>7_admin</dc:creator>
  <cp:keywords>;#STAT Candidates;#Strategy;#T&amp;E Strategy;#</cp:keywords>
  <cp:lastModifiedBy>Wolfe, Kimberly L Ctr USAF AETC AFIT/ENS</cp:lastModifiedBy>
  <cp:revision>358</cp:revision>
  <cp:lastPrinted>2019-10-11T13:08:00Z</cp:lastPrinted>
  <dcterms:created xsi:type="dcterms:W3CDTF">2013-08-28T17:57:33Z</dcterms:created>
  <dcterms:modified xsi:type="dcterms:W3CDTF">2022-03-25T19:13:13Z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0x010100F06EAA83220C004698E5C4C478435324</vt:lpwstr>
  </property>
  <property fmtid="{D5CDD505-2E9C-101B-9397-08002B2CF9AE}" pid="3" name="PA Approved">
    <vt:lpwstr>true</vt:lpwstr>
  </property>
  <property fmtid="{D5CDD505-2E9C-101B-9397-08002B2CF9AE}" pid="4" name="URL">
    <vt:lpwstr/>
  </property>
  <property fmtid="{D5CDD505-2E9C-101B-9397-08002B2CF9AE}" pid="5" name="MediaServiceImageTags">
    <vt:lpwstr/>
  </property>
  <property fmtid="{D5CDD505-2E9C-101B-9397-08002B2CF9AE}" pid="6" name="IsCorrupted?">
    <vt:bool>false</vt:bool>
  </property>
  <property fmtid="{D5CDD505-2E9C-101B-9397-08002B2CF9AE}" pid="8" name="CoreyThrush">
    <vt:lpwstr/>
  </property>
  <property fmtid="{D5CDD505-2E9C-101B-9397-08002B2CF9AE}" pid="9" name="Author0">
    <vt:lpwstr/>
  </property>
  <property fmtid="{D5CDD505-2E9C-101B-9397-08002B2CF9AE}" pid="10" name="PAApprovalRequired?">
    <vt:bool>true</vt:bool>
  </property>
  <property fmtid="{D5CDD505-2E9C-101B-9397-08002B2CF9AE}" pid="12" name="Duplicate?">
    <vt:bool>false</vt:bool>
  </property>
</Properties>
</file>