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9" r:id="rId6"/>
    <p:sldId id="260" r:id="rId7"/>
    <p:sldId id="289" r:id="rId8"/>
    <p:sldId id="307" r:id="rId9"/>
    <p:sldId id="305" r:id="rId10"/>
    <p:sldId id="286" r:id="rId11"/>
    <p:sldId id="262" r:id="rId12"/>
    <p:sldId id="284" r:id="rId13"/>
    <p:sldId id="297" r:id="rId14"/>
    <p:sldId id="309" r:id="rId15"/>
    <p:sldId id="300" r:id="rId16"/>
    <p:sldId id="310" r:id="rId17"/>
    <p:sldId id="292" r:id="rId18"/>
    <p:sldId id="298" r:id="rId19"/>
    <p:sldId id="287" r:id="rId20"/>
    <p:sldId id="293" r:id="rId21"/>
    <p:sldId id="268" r:id="rId22"/>
    <p:sldId id="269" r:id="rId23"/>
    <p:sldId id="270" r:id="rId24"/>
    <p:sldId id="272" r:id="rId25"/>
    <p:sldId id="311" r:id="rId26"/>
    <p:sldId id="312" r:id="rId27"/>
    <p:sldId id="291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11ED"/>
    <a:srgbClr val="FFFFCC"/>
    <a:srgbClr val="006600"/>
    <a:srgbClr val="440D81"/>
    <a:srgbClr val="008000"/>
    <a:srgbClr val="0066FF"/>
    <a:srgbClr val="A40000"/>
    <a:srgbClr val="8000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480" autoAdjust="0"/>
  </p:normalViewPr>
  <p:slideViewPr>
    <p:cSldViewPr>
      <p:cViewPr>
        <p:scale>
          <a:sx n="110" d="100"/>
          <a:sy n="110" d="100"/>
        </p:scale>
        <p:origin x="-414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F86E5-0E45-469D-B5F5-E782748583C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745A1-CD3F-4FEF-B543-BE0570E0D7D6}">
      <dgm:prSet phldrT="[Text]"/>
      <dgm:spPr>
        <a:solidFill>
          <a:schemeClr val="tx2"/>
        </a:solidFill>
      </dgm:spPr>
      <dgm:t>
        <a:bodyPr/>
        <a:lstStyle/>
        <a:p>
          <a:r>
            <a:rPr lang="en-US" i="1" dirty="0" err="1" smtClean="0"/>
            <a:t>Sparsity</a:t>
          </a:r>
          <a:r>
            <a:rPr lang="en-US" i="1" dirty="0" smtClean="0"/>
            <a:t> of effects</a:t>
          </a:r>
          <a:endParaRPr lang="en-US" i="1" dirty="0"/>
        </a:p>
      </dgm:t>
    </dgm:pt>
    <dgm:pt modelId="{FEEAA3DE-303C-4B4A-A01E-4DBDB595CAAA}" type="parTrans" cxnId="{A75C90D3-DC2B-469F-A93A-078A8EA0A8B6}">
      <dgm:prSet/>
      <dgm:spPr/>
      <dgm:t>
        <a:bodyPr/>
        <a:lstStyle/>
        <a:p>
          <a:endParaRPr lang="en-US"/>
        </a:p>
      </dgm:t>
    </dgm:pt>
    <dgm:pt modelId="{A2C18DF6-B69F-42D7-BD6B-B63B00513D5C}" type="sibTrans" cxnId="{A75C90D3-DC2B-469F-A93A-078A8EA0A8B6}">
      <dgm:prSet/>
      <dgm:spPr/>
      <dgm:t>
        <a:bodyPr/>
        <a:lstStyle/>
        <a:p>
          <a:endParaRPr lang="en-US"/>
        </a:p>
      </dgm:t>
    </dgm:pt>
    <dgm:pt modelId="{CE499FE0-9714-4EC1-B0AA-7C42466F380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i="1" dirty="0" smtClean="0"/>
            <a:t>Projection property</a:t>
          </a:r>
          <a:endParaRPr lang="en-US" i="1" dirty="0"/>
        </a:p>
      </dgm:t>
    </dgm:pt>
    <dgm:pt modelId="{7E3D6244-37B9-4014-8234-06B449D1E045}" type="parTrans" cxnId="{6FECD6F6-4CAA-47DE-A6D8-18A2FE620285}">
      <dgm:prSet/>
      <dgm:spPr/>
      <dgm:t>
        <a:bodyPr/>
        <a:lstStyle/>
        <a:p>
          <a:endParaRPr lang="en-US"/>
        </a:p>
      </dgm:t>
    </dgm:pt>
    <dgm:pt modelId="{B15FD3E2-5E5D-42E9-B8C0-11ADC0F6A835}" type="sibTrans" cxnId="{6FECD6F6-4CAA-47DE-A6D8-18A2FE620285}">
      <dgm:prSet/>
      <dgm:spPr/>
      <dgm:t>
        <a:bodyPr/>
        <a:lstStyle/>
        <a:p>
          <a:endParaRPr lang="en-US"/>
        </a:p>
      </dgm:t>
    </dgm:pt>
    <dgm:pt modelId="{2FBD4EE5-E823-485E-A028-0C9DD9C5874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i="1" dirty="0" smtClean="0"/>
            <a:t>Sequential experimentation</a:t>
          </a:r>
          <a:endParaRPr lang="en-US" i="1" dirty="0"/>
        </a:p>
      </dgm:t>
    </dgm:pt>
    <dgm:pt modelId="{493A7B0E-58B2-4272-9A84-1A27B5134C4A}" type="parTrans" cxnId="{F774213A-5FD9-4243-ACC2-10C2DBB68D79}">
      <dgm:prSet/>
      <dgm:spPr/>
      <dgm:t>
        <a:bodyPr/>
        <a:lstStyle/>
        <a:p>
          <a:endParaRPr lang="en-US"/>
        </a:p>
      </dgm:t>
    </dgm:pt>
    <dgm:pt modelId="{395AF15F-4000-4508-8168-1F1F4D6AA49C}" type="sibTrans" cxnId="{F774213A-5FD9-4243-ACC2-10C2DBB68D79}">
      <dgm:prSet/>
      <dgm:spPr/>
      <dgm:t>
        <a:bodyPr/>
        <a:lstStyle/>
        <a:p>
          <a:endParaRPr lang="en-US"/>
        </a:p>
      </dgm:t>
    </dgm:pt>
    <dgm:pt modelId="{B68232CC-C24D-4C12-8621-8215C55FD56E}" type="pres">
      <dgm:prSet presAssocID="{D48F86E5-0E45-469D-B5F5-E782748583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914FC2-2AF1-453B-B2A2-BA8FCE134E86}" type="pres">
      <dgm:prSet presAssocID="{4B3745A1-CD3F-4FEF-B543-BE0570E0D7D6}" presName="horFlow" presStyleCnt="0"/>
      <dgm:spPr/>
    </dgm:pt>
    <dgm:pt modelId="{FAC375D0-F9AE-4795-9DD5-2D5C5684D59D}" type="pres">
      <dgm:prSet presAssocID="{4B3745A1-CD3F-4FEF-B543-BE0570E0D7D6}" presName="bigChev" presStyleLbl="node1" presStyleIdx="0" presStyleCnt="3" custScaleX="241795" custScaleY="236637" custLinFactNeighborY="-19341"/>
      <dgm:spPr/>
      <dgm:t>
        <a:bodyPr/>
        <a:lstStyle/>
        <a:p>
          <a:endParaRPr lang="en-US"/>
        </a:p>
      </dgm:t>
    </dgm:pt>
    <dgm:pt modelId="{30FBF5F1-19F6-4C63-9B34-98F02E9AD692}" type="pres">
      <dgm:prSet presAssocID="{4B3745A1-CD3F-4FEF-B543-BE0570E0D7D6}" presName="vSp" presStyleCnt="0"/>
      <dgm:spPr/>
    </dgm:pt>
    <dgm:pt modelId="{5F07BA46-396B-4B91-B9CF-4F403FEFE7E4}" type="pres">
      <dgm:prSet presAssocID="{CE499FE0-9714-4EC1-B0AA-7C42466F3805}" presName="horFlow" presStyleCnt="0"/>
      <dgm:spPr/>
    </dgm:pt>
    <dgm:pt modelId="{8A681345-13E7-47FD-9A2D-2657C888CC8D}" type="pres">
      <dgm:prSet presAssocID="{CE499FE0-9714-4EC1-B0AA-7C42466F3805}" presName="bigChev" presStyleLbl="node1" presStyleIdx="1" presStyleCnt="3" custScaleX="241306" custScaleY="236044" custLinFactNeighborY="29234"/>
      <dgm:spPr/>
      <dgm:t>
        <a:bodyPr/>
        <a:lstStyle/>
        <a:p>
          <a:endParaRPr lang="en-US"/>
        </a:p>
      </dgm:t>
    </dgm:pt>
    <dgm:pt modelId="{27900B01-FBA1-4647-9327-6140F867A27E}" type="pres">
      <dgm:prSet presAssocID="{CE499FE0-9714-4EC1-B0AA-7C42466F3805}" presName="vSp" presStyleCnt="0"/>
      <dgm:spPr/>
    </dgm:pt>
    <dgm:pt modelId="{7DD3817C-802E-4D23-AD4C-267752EE7FA6}" type="pres">
      <dgm:prSet presAssocID="{2FBD4EE5-E823-485E-A028-0C9DD9C58742}" presName="horFlow" presStyleCnt="0"/>
      <dgm:spPr/>
    </dgm:pt>
    <dgm:pt modelId="{C4CE46D1-3520-4435-8E46-D3D7392A2621}" type="pres">
      <dgm:prSet presAssocID="{2FBD4EE5-E823-485E-A028-0C9DD9C58742}" presName="bigChev" presStyleLbl="node1" presStyleIdx="2" presStyleCnt="3" custScaleX="242080" custScaleY="236445" custLinFactNeighborY="65004"/>
      <dgm:spPr/>
      <dgm:t>
        <a:bodyPr/>
        <a:lstStyle/>
        <a:p>
          <a:endParaRPr lang="en-US"/>
        </a:p>
      </dgm:t>
    </dgm:pt>
  </dgm:ptLst>
  <dgm:cxnLst>
    <dgm:cxn modelId="{A75C90D3-DC2B-469F-A93A-078A8EA0A8B6}" srcId="{D48F86E5-0E45-469D-B5F5-E782748583C6}" destId="{4B3745A1-CD3F-4FEF-B543-BE0570E0D7D6}" srcOrd="0" destOrd="0" parTransId="{FEEAA3DE-303C-4B4A-A01E-4DBDB595CAAA}" sibTransId="{A2C18DF6-B69F-42D7-BD6B-B63B00513D5C}"/>
    <dgm:cxn modelId="{F774213A-5FD9-4243-ACC2-10C2DBB68D79}" srcId="{D48F86E5-0E45-469D-B5F5-E782748583C6}" destId="{2FBD4EE5-E823-485E-A028-0C9DD9C58742}" srcOrd="2" destOrd="0" parTransId="{493A7B0E-58B2-4272-9A84-1A27B5134C4A}" sibTransId="{395AF15F-4000-4508-8168-1F1F4D6AA49C}"/>
    <dgm:cxn modelId="{6FECD6F6-4CAA-47DE-A6D8-18A2FE620285}" srcId="{D48F86E5-0E45-469D-B5F5-E782748583C6}" destId="{CE499FE0-9714-4EC1-B0AA-7C42466F3805}" srcOrd="1" destOrd="0" parTransId="{7E3D6244-37B9-4014-8234-06B449D1E045}" sibTransId="{B15FD3E2-5E5D-42E9-B8C0-11ADC0F6A835}"/>
    <dgm:cxn modelId="{736666C0-08F0-49B2-A540-42CB4B85CB2A}" type="presOf" srcId="{D48F86E5-0E45-469D-B5F5-E782748583C6}" destId="{B68232CC-C24D-4C12-8621-8215C55FD56E}" srcOrd="0" destOrd="0" presId="urn:microsoft.com/office/officeart/2005/8/layout/lProcess3"/>
    <dgm:cxn modelId="{A29156F3-3F14-4A26-AEFF-95B8B8CB1AB3}" type="presOf" srcId="{CE499FE0-9714-4EC1-B0AA-7C42466F3805}" destId="{8A681345-13E7-47FD-9A2D-2657C888CC8D}" srcOrd="0" destOrd="0" presId="urn:microsoft.com/office/officeart/2005/8/layout/lProcess3"/>
    <dgm:cxn modelId="{ACAD0609-B5E4-4EE0-A6AD-97022F2E7A6E}" type="presOf" srcId="{4B3745A1-CD3F-4FEF-B543-BE0570E0D7D6}" destId="{FAC375D0-F9AE-4795-9DD5-2D5C5684D59D}" srcOrd="0" destOrd="0" presId="urn:microsoft.com/office/officeart/2005/8/layout/lProcess3"/>
    <dgm:cxn modelId="{4FFF3242-E812-458A-BD43-665E46828C1B}" type="presOf" srcId="{2FBD4EE5-E823-485E-A028-0C9DD9C58742}" destId="{C4CE46D1-3520-4435-8E46-D3D7392A2621}" srcOrd="0" destOrd="0" presId="urn:microsoft.com/office/officeart/2005/8/layout/lProcess3"/>
    <dgm:cxn modelId="{9F79DE7A-558A-4F5D-86EC-A3DCBF5FAFB1}" type="presParOf" srcId="{B68232CC-C24D-4C12-8621-8215C55FD56E}" destId="{CC914FC2-2AF1-453B-B2A2-BA8FCE134E86}" srcOrd="0" destOrd="0" presId="urn:microsoft.com/office/officeart/2005/8/layout/lProcess3"/>
    <dgm:cxn modelId="{73A324A2-50A5-43AE-84D3-6933ED5E78F0}" type="presParOf" srcId="{CC914FC2-2AF1-453B-B2A2-BA8FCE134E86}" destId="{FAC375D0-F9AE-4795-9DD5-2D5C5684D59D}" srcOrd="0" destOrd="0" presId="urn:microsoft.com/office/officeart/2005/8/layout/lProcess3"/>
    <dgm:cxn modelId="{C3348B72-F1C0-4472-B649-2BD8A54BB06E}" type="presParOf" srcId="{B68232CC-C24D-4C12-8621-8215C55FD56E}" destId="{30FBF5F1-19F6-4C63-9B34-98F02E9AD692}" srcOrd="1" destOrd="0" presId="urn:microsoft.com/office/officeart/2005/8/layout/lProcess3"/>
    <dgm:cxn modelId="{0D4BE90D-2C2F-47D0-8D9D-59831B22B269}" type="presParOf" srcId="{B68232CC-C24D-4C12-8621-8215C55FD56E}" destId="{5F07BA46-396B-4B91-B9CF-4F403FEFE7E4}" srcOrd="2" destOrd="0" presId="urn:microsoft.com/office/officeart/2005/8/layout/lProcess3"/>
    <dgm:cxn modelId="{D8DD404D-6151-43CA-BFBA-A9B70112FA69}" type="presParOf" srcId="{5F07BA46-396B-4B91-B9CF-4F403FEFE7E4}" destId="{8A681345-13E7-47FD-9A2D-2657C888CC8D}" srcOrd="0" destOrd="0" presId="urn:microsoft.com/office/officeart/2005/8/layout/lProcess3"/>
    <dgm:cxn modelId="{73B7C003-A619-4886-BACA-EE14830CE69E}" type="presParOf" srcId="{B68232CC-C24D-4C12-8621-8215C55FD56E}" destId="{27900B01-FBA1-4647-9327-6140F867A27E}" srcOrd="3" destOrd="0" presId="urn:microsoft.com/office/officeart/2005/8/layout/lProcess3"/>
    <dgm:cxn modelId="{0538F457-17AC-4248-AE4C-0A93CE1E4C02}" type="presParOf" srcId="{B68232CC-C24D-4C12-8621-8215C55FD56E}" destId="{7DD3817C-802E-4D23-AD4C-267752EE7FA6}" srcOrd="4" destOrd="0" presId="urn:microsoft.com/office/officeart/2005/8/layout/lProcess3"/>
    <dgm:cxn modelId="{77F86FA3-F672-4156-B353-25D1AD87284D}" type="presParOf" srcId="{7DD3817C-802E-4D23-AD4C-267752EE7FA6}" destId="{C4CE46D1-3520-4435-8E46-D3D7392A262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C375D0-F9AE-4795-9DD5-2D5C5684D59D}">
      <dsp:nvSpPr>
        <dsp:cNvPr id="0" name=""/>
        <dsp:cNvSpPr/>
      </dsp:nvSpPr>
      <dsp:spPr>
        <a:xfrm>
          <a:off x="1" y="254005"/>
          <a:ext cx="1850998" cy="724605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err="1" smtClean="0"/>
            <a:t>Sparsity</a:t>
          </a:r>
          <a:r>
            <a:rPr lang="en-US" sz="1300" i="1" kern="1200" dirty="0" smtClean="0"/>
            <a:t> of effects</a:t>
          </a:r>
          <a:endParaRPr lang="en-US" sz="1300" i="1" kern="1200" dirty="0"/>
        </a:p>
      </dsp:txBody>
      <dsp:txXfrm>
        <a:off x="1" y="254005"/>
        <a:ext cx="1850998" cy="724605"/>
      </dsp:txXfrm>
    </dsp:sp>
    <dsp:sp modelId="{8A681345-13E7-47FD-9A2D-2657C888CC8D}">
      <dsp:nvSpPr>
        <dsp:cNvPr id="0" name=""/>
        <dsp:cNvSpPr/>
      </dsp:nvSpPr>
      <dsp:spPr>
        <a:xfrm>
          <a:off x="1" y="1170221"/>
          <a:ext cx="1847254" cy="722789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Projection property</a:t>
          </a:r>
          <a:endParaRPr lang="en-US" sz="1300" i="1" kern="1200" dirty="0"/>
        </a:p>
      </dsp:txBody>
      <dsp:txXfrm>
        <a:off x="1" y="1170221"/>
        <a:ext cx="1847254" cy="722789"/>
      </dsp:txXfrm>
    </dsp:sp>
    <dsp:sp modelId="{C4CE46D1-3520-4435-8E46-D3D7392A2621}">
      <dsp:nvSpPr>
        <dsp:cNvPr id="0" name=""/>
        <dsp:cNvSpPr/>
      </dsp:nvSpPr>
      <dsp:spPr>
        <a:xfrm>
          <a:off x="1" y="2045410"/>
          <a:ext cx="1853180" cy="72401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Sequential experimentation</a:t>
          </a:r>
          <a:endParaRPr lang="en-US" sz="1300" i="1" kern="1200" dirty="0"/>
        </a:p>
      </dsp:txBody>
      <dsp:txXfrm>
        <a:off x="1" y="2045410"/>
        <a:ext cx="1853180" cy="724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0CF8D3-C8DE-4FCA-B42F-FF6EA8F9E68A}" type="datetimeFigureOut">
              <a:rPr lang="en-US"/>
              <a:pPr>
                <a:defRPr/>
              </a:pPr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214A17-7158-434B-BBDA-54DE238E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60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65D3C3-CE60-46E5-A1E4-D7C5A7538823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159A42-F424-4125-BAF9-2C37FDCB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962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A210D-A923-4C2D-B446-B872E22339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US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B2268-EA50-43F5-A9C3-96F4D1AFE3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0372C-5984-4773-9AD6-A5CBDFFE44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BF5D9-DB6B-489A-9C26-64665D426A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9E80A-FC7A-40B8-91C3-87DDFE11B9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88854-643C-4436-A878-D6BFD5EB78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351C-0A02-440D-8BCA-7AF5F4DF1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5257-F250-4DF6-9FDC-E5D0C946E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CC47-2445-484D-99C2-6DE993005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FAB0-1E34-43D4-B1E4-76652A1E7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68CF-DA93-4F59-8F87-953D5474E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86A5-F91A-4716-9378-077C93A57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762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8 October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82902-53FE-40D7-8DFB-F49C69B9D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flipV="1">
            <a:off x="0" y="1316037"/>
            <a:ext cx="9144000" cy="762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49000">
                <a:srgbClr val="7030A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43" tIns="45520" rIns="91043" bIns="455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62914" y="1219200"/>
            <a:ext cx="1943582" cy="26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981" tIns="41493" rIns="82981" bIns="41493">
            <a:spAutoFit/>
          </a:bodyPr>
          <a:lstStyle/>
          <a:p>
            <a:pPr algn="ctr" defTabSz="8299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 smtClean="0">
                <a:solidFill>
                  <a:srgbClr val="000066"/>
                </a:solidFill>
                <a:latin typeface="+mn-lt"/>
                <a:cs typeface="+mn-cs"/>
              </a:rPr>
              <a:t>Scientia</a:t>
            </a:r>
            <a:r>
              <a:rPr lang="en-US" sz="1200" b="1" i="1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US" sz="1200" b="1" i="1" dirty="0" err="1">
                <a:solidFill>
                  <a:srgbClr val="000066"/>
                </a:solidFill>
                <a:latin typeface="+mn-lt"/>
                <a:cs typeface="+mn-cs"/>
              </a:rPr>
              <a:t>Prudentia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 et Valor</a:t>
            </a:r>
          </a:p>
        </p:txBody>
      </p:sp>
      <p:pic>
        <p:nvPicPr>
          <p:cNvPr id="1034" name="Picture 14" descr="DOD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38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mharman\AppData\Local\Microsoft\Windows\Temporary Internet Files\Content.Outlook\IULLGHV5\CoE_Logo14Sept12_DrAhnerReques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8175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it.edu/ST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missiles+images&amp;source=images&amp;cd=&amp;cad=rja&amp;docid=iT6IiqvHoTsKSM&amp;tbnid=S31mwSJEVRBb6M:&amp;ved=0CAUQjRw&amp;url=http://www.businessinsider.com/lcs-uss-independence-gets-new-bigger-drone-and-mine-hunter-escorts-2013-3?op=1&amp;ei=1Qs1UoXGAqjfiALx_IDgBQ&amp;bvm=bv.52164340,d.cGE&amp;psig=AFQjCNGu70FaR6vZEMRQb1ZzDdYXoeaVLA&amp;ust=1379294542875230" TargetMode="External"/><Relationship Id="rId13" Type="http://schemas.openxmlformats.org/officeDocument/2006/relationships/hyperlink" Target="http://www.google.com/url?sa=i&amp;rct=j&amp;q=statisticians+at+work+images&amp;source=images&amp;cd=&amp;cad=rja&amp;docid=-JdQtQs75JJGiM&amp;tbnid=81CL15S3UXa8RM:&amp;ved=0CAUQjRw&amp;url=http://adwarrior.wordpress.com/category/advertising-and-marketing/&amp;ei=mQc1UpHbCsWYiAKVkoDYAg&amp;bvm=bv.52164340,d.cGE&amp;psig=AFQjCNGRKm3Kh4tHe8f3WW8nzixx7_6dSg&amp;ust=1379293201618015" TargetMode="External"/><Relationship Id="rId18" Type="http://schemas.openxmlformats.org/officeDocument/2006/relationships/hyperlink" Target="http://www.google.com/url?sa=i&amp;rct=j&amp;q=money+images&amp;source=images&amp;cd=&amp;cad=rja&amp;docid=xfN5HJgacGZVkM&amp;tbnid=A1-TgYuA97Tt6M:&amp;ved=0CAUQjRw&amp;url=http://www.flickr.com/photos/ironrodart/3845390764/&amp;ei=HAU1Uq-SJIKbiALBtYH4Aw&amp;bvm=bv.52164340,d.cGE&amp;psig=AFQjCNE6asqs0dOCnROIeXWE3DsU0Ws5bw&amp;ust=1379292184005654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12" Type="http://schemas.microsoft.com/office/2007/relationships/hdphoto" Target="../media/hdphoto1.wdp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com/url?sa=i&amp;rct=j&amp;q=missiles+images&amp;source=images&amp;cd=&amp;cad=rja&amp;docid=GXQRdU-82dyfYM&amp;tbnid=zGNYAxjyLgejlM:&amp;ved=0CAUQjRw&amp;url=http://www.murdoconline.net/archives/7189.html&amp;ei=zwo1Up6CLM_figKkkICoBA&amp;bvm=bv.52164340,d.cGE&amp;psig=AFQjCNG_r4A-lngn5OQwEXVp_m3hVoejgw&amp;ust=1379294158675692" TargetMode="External"/><Relationship Id="rId5" Type="http://schemas.openxmlformats.org/officeDocument/2006/relationships/image" Target="../media/image9.jpeg"/><Relationship Id="rId15" Type="http://schemas.microsoft.com/office/2007/relationships/hdphoto" Target="../media/hdphoto2.wdp"/><Relationship Id="rId19" Type="http://schemas.openxmlformats.org/officeDocument/2006/relationships/image" Target="../media/image1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7315200" cy="1470025"/>
          </a:xfrm>
        </p:spPr>
        <p:txBody>
          <a:bodyPr/>
          <a:lstStyle/>
          <a:p>
            <a:r>
              <a:rPr lang="en-US" b="1" dirty="0"/>
              <a:t>Assessment of radar detection performance </a:t>
            </a:r>
            <a:r>
              <a:rPr lang="en-US" b="1" dirty="0" smtClean="0"/>
              <a:t>using </a:t>
            </a:r>
            <a:r>
              <a:rPr lang="en-US" b="1" dirty="0"/>
              <a:t>d</a:t>
            </a:r>
            <a:r>
              <a:rPr lang="en-US" b="1" dirty="0" smtClean="0"/>
              <a:t>esign </a:t>
            </a:r>
            <a:r>
              <a:rPr lang="en-US" b="1" dirty="0"/>
              <a:t>of </a:t>
            </a:r>
            <a:r>
              <a:rPr lang="en-US" b="1" dirty="0" smtClean="0"/>
              <a:t>experiments; A case study</a:t>
            </a:r>
            <a:endParaRPr lang="en-US" dirty="0"/>
          </a:p>
        </p:txBody>
      </p:sp>
      <p:pic>
        <p:nvPicPr>
          <p:cNvPr id="4" name="Picture 14" descr="DOD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07975"/>
            <a:ext cx="24574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 flipV="1">
            <a:off x="0" y="6173787"/>
            <a:ext cx="9144000" cy="76200"/>
          </a:xfrm>
          <a:prstGeom prst="rect">
            <a:avLst/>
          </a:prstGeom>
          <a:gradFill rotWithShape="0">
            <a:gsLst>
              <a:gs pos="0">
                <a:schemeClr val="bg1">
                  <a:lumMod val="20000"/>
                  <a:lumOff val="80000"/>
                </a:schemeClr>
              </a:gs>
              <a:gs pos="49000">
                <a:srgbClr val="7030A0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43" tIns="45520" rIns="91043" bIns="455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62914" y="6076950"/>
            <a:ext cx="1943582" cy="26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981" tIns="41493" rIns="82981" bIns="41493">
            <a:spAutoFit/>
          </a:bodyPr>
          <a:lstStyle/>
          <a:p>
            <a:pPr algn="ctr" defTabSz="8299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 err="1" smtClean="0">
                <a:solidFill>
                  <a:srgbClr val="000066"/>
                </a:solidFill>
                <a:latin typeface="+mn-lt"/>
                <a:cs typeface="+mn-cs"/>
              </a:rPr>
              <a:t>Scientia</a:t>
            </a:r>
            <a:r>
              <a:rPr lang="en-US" sz="1200" b="1" i="1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US" sz="1200" b="1" i="1" dirty="0" err="1">
                <a:solidFill>
                  <a:srgbClr val="000066"/>
                </a:solidFill>
                <a:latin typeface="+mn-lt"/>
                <a:cs typeface="+mn-cs"/>
              </a:rPr>
              <a:t>Prudentia</a:t>
            </a:r>
            <a:r>
              <a:rPr lang="en-US" sz="1200" b="1" i="1" dirty="0">
                <a:solidFill>
                  <a:srgbClr val="000066"/>
                </a:solidFill>
                <a:latin typeface="+mn-lt"/>
                <a:cs typeface="+mn-cs"/>
              </a:rPr>
              <a:t> et Valor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DISTRIBUTION STATEMENT A: </a:t>
            </a:r>
            <a:r>
              <a:rPr lang="en-US" sz="1200" b="1" dirty="0">
                <a:latin typeface="+mn-lt"/>
              </a:rPr>
              <a:t>Approved for public release; distribution is unlimited.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4233208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Luis A. Cortes, P.E.</a:t>
            </a:r>
          </a:p>
          <a:p>
            <a:pPr algn="ctr"/>
            <a:r>
              <a:rPr lang="en-US" b="1" dirty="0" smtClean="0">
                <a:latin typeface="+mn-lt"/>
              </a:rPr>
              <a:t>Darryl </a:t>
            </a:r>
            <a:r>
              <a:rPr lang="en-US" b="1" dirty="0" err="1" smtClean="0">
                <a:latin typeface="+mn-lt"/>
              </a:rPr>
              <a:t>Ahner</a:t>
            </a:r>
            <a:r>
              <a:rPr lang="en-US" b="1" dirty="0" smtClean="0">
                <a:latin typeface="+mn-lt"/>
              </a:rPr>
              <a:t>, P.E., Ph.D.</a:t>
            </a:r>
            <a:endParaRPr lang="en-US" dirty="0" smtClean="0">
              <a:latin typeface="+mn-lt"/>
            </a:endParaRPr>
          </a:p>
          <a:p>
            <a:pPr algn="ctr"/>
            <a:endParaRPr lang="en-US" b="1" i="1" dirty="0" smtClean="0">
              <a:latin typeface="+mn-lt"/>
            </a:endParaRPr>
          </a:p>
          <a:p>
            <a:pPr algn="ctr"/>
            <a:endParaRPr lang="en-US" b="1" i="1" dirty="0" smtClean="0">
              <a:latin typeface="+mn-lt"/>
            </a:endParaRPr>
          </a:p>
          <a:p>
            <a:pPr algn="ctr"/>
            <a:r>
              <a:rPr lang="en-US" sz="1600" b="1" dirty="0" smtClean="0">
                <a:latin typeface="+mn-lt"/>
              </a:rPr>
              <a:t>OSD STAT COE</a:t>
            </a:r>
          </a:p>
          <a:p>
            <a:pPr algn="ctr"/>
            <a:r>
              <a:rPr lang="en-US" sz="1600" dirty="0" smtClean="0">
                <a:latin typeface="+mn-lt"/>
                <a:hlinkClick r:id="rId3"/>
              </a:rPr>
              <a:t>www.AFIT.edu/STAT</a:t>
            </a:r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937-255-3636 x 4736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4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354"/>
          <p:cNvSpPr/>
          <p:nvPr/>
        </p:nvSpPr>
        <p:spPr>
          <a:xfrm>
            <a:off x="914401" y="5002546"/>
            <a:ext cx="5181600" cy="1557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3292560"/>
            <a:ext cx="5181600" cy="1557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914401" y="1590000"/>
            <a:ext cx="5181600" cy="1557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</p:txBody>
      </p:sp>
      <p:grpSp>
        <p:nvGrpSpPr>
          <p:cNvPr id="254" name="Group 253"/>
          <p:cNvGrpSpPr/>
          <p:nvPr/>
        </p:nvGrpSpPr>
        <p:grpSpPr>
          <a:xfrm>
            <a:off x="6361509" y="3309797"/>
            <a:ext cx="2195057" cy="1610621"/>
            <a:chOff x="5776748" y="1627336"/>
            <a:chExt cx="2850313" cy="2198878"/>
          </a:xfrm>
        </p:grpSpPr>
        <p:sp>
          <p:nvSpPr>
            <p:cNvPr id="255" name="Rectangle 254"/>
            <p:cNvSpPr/>
            <p:nvPr/>
          </p:nvSpPr>
          <p:spPr>
            <a:xfrm>
              <a:off x="5776748" y="1627336"/>
              <a:ext cx="2757652" cy="21027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56" name="Group 256"/>
            <p:cNvGrpSpPr>
              <a:grpSpLocks/>
            </p:cNvGrpSpPr>
            <p:nvPr/>
          </p:nvGrpSpPr>
          <p:grpSpPr bwMode="auto">
            <a:xfrm rot="10800000">
              <a:off x="6319712" y="3432006"/>
              <a:ext cx="1194731" cy="124300"/>
              <a:chOff x="1104" y="178"/>
              <a:chExt cx="1536" cy="110"/>
            </a:xfrm>
          </p:grpSpPr>
          <p:sp>
            <p:nvSpPr>
              <p:cNvPr id="350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7" name="Text Box 27"/>
            <p:cNvSpPr txBox="1">
              <a:spLocks noChangeArrowheads="1"/>
            </p:cNvSpPr>
            <p:nvPr/>
          </p:nvSpPr>
          <p:spPr bwMode="auto">
            <a:xfrm>
              <a:off x="6853281" y="3520102"/>
              <a:ext cx="204148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258" name="Text Box 35"/>
            <p:cNvSpPr txBox="1">
              <a:spLocks noChangeArrowheads="1"/>
            </p:cNvSpPr>
            <p:nvPr/>
          </p:nvSpPr>
          <p:spPr bwMode="auto">
            <a:xfrm>
              <a:off x="6120203" y="3439247"/>
              <a:ext cx="19602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259" name="Text Box 36"/>
            <p:cNvSpPr txBox="1">
              <a:spLocks noChangeArrowheads="1"/>
            </p:cNvSpPr>
            <p:nvPr/>
          </p:nvSpPr>
          <p:spPr bwMode="auto">
            <a:xfrm>
              <a:off x="7508644" y="3436833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260" name="Group 263"/>
            <p:cNvGrpSpPr>
              <a:grpSpLocks/>
            </p:cNvGrpSpPr>
            <p:nvPr/>
          </p:nvGrpSpPr>
          <p:grpSpPr bwMode="auto">
            <a:xfrm rot="5400000">
              <a:off x="7655363" y="2492512"/>
              <a:ext cx="1016125" cy="119474"/>
              <a:chOff x="1104" y="178"/>
              <a:chExt cx="1536" cy="110"/>
            </a:xfrm>
          </p:grpSpPr>
          <p:sp>
            <p:nvSpPr>
              <p:cNvPr id="347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1" name="Text Box 27"/>
            <p:cNvSpPr txBox="1">
              <a:spLocks noChangeArrowheads="1"/>
            </p:cNvSpPr>
            <p:nvPr/>
          </p:nvSpPr>
          <p:spPr bwMode="auto">
            <a:xfrm>
              <a:off x="8205763" y="2403812"/>
              <a:ext cx="18906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262" name="Text Box 35"/>
            <p:cNvSpPr txBox="1">
              <a:spLocks noChangeArrowheads="1"/>
            </p:cNvSpPr>
            <p:nvPr/>
          </p:nvSpPr>
          <p:spPr bwMode="auto">
            <a:xfrm>
              <a:off x="8103689" y="3033761"/>
              <a:ext cx="1971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263" name="Text Box 36"/>
            <p:cNvSpPr txBox="1">
              <a:spLocks noChangeArrowheads="1"/>
            </p:cNvSpPr>
            <p:nvPr/>
          </p:nvSpPr>
          <p:spPr bwMode="auto">
            <a:xfrm>
              <a:off x="8108329" y="1810067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6004534" y="1750112"/>
              <a:ext cx="818978" cy="795969"/>
              <a:chOff x="1185052" y="1886076"/>
              <a:chExt cx="973097" cy="865336"/>
            </a:xfrm>
          </p:grpSpPr>
          <p:grpSp>
            <p:nvGrpSpPr>
              <p:cNvPr id="329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339" name="Rectangle 338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41" name="Straight Connector 340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" name="Group 329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331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4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5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6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7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8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65" name="Group 270"/>
            <p:cNvGrpSpPr>
              <a:grpSpLocks/>
            </p:cNvGrpSpPr>
            <p:nvPr/>
          </p:nvGrpSpPr>
          <p:grpSpPr bwMode="auto">
            <a:xfrm>
              <a:off x="8038296" y="3203884"/>
              <a:ext cx="588765" cy="622330"/>
              <a:chOff x="1740" y="4698"/>
              <a:chExt cx="841" cy="971"/>
            </a:xfrm>
          </p:grpSpPr>
          <p:sp>
            <p:nvSpPr>
              <p:cNvPr id="323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324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325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326" name="Text Box 20"/>
              <p:cNvSpPr txBox="1">
                <a:spLocks noChangeArrowheads="1"/>
              </p:cNvSpPr>
              <p:nvPr/>
            </p:nvSpPr>
            <p:spPr bwMode="auto">
              <a:xfrm>
                <a:off x="2123" y="5177"/>
                <a:ext cx="458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B</a:t>
                </a:r>
              </a:p>
            </p:txBody>
          </p:sp>
          <p:sp>
            <p:nvSpPr>
              <p:cNvPr id="327" name="Text Box 21"/>
              <p:cNvSpPr txBox="1">
                <a:spLocks noChangeArrowheads="1"/>
              </p:cNvSpPr>
              <p:nvPr/>
            </p:nvSpPr>
            <p:spPr bwMode="auto">
              <a:xfrm>
                <a:off x="2007" y="4890"/>
                <a:ext cx="467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A</a:t>
                </a:r>
              </a:p>
            </p:txBody>
          </p:sp>
          <p:sp>
            <p:nvSpPr>
              <p:cNvPr id="328" name="Text Box 22"/>
              <p:cNvSpPr txBox="1">
                <a:spLocks noChangeArrowheads="1"/>
              </p:cNvSpPr>
              <p:nvPr/>
            </p:nvSpPr>
            <p:spPr bwMode="auto">
              <a:xfrm>
                <a:off x="1740" y="4698"/>
                <a:ext cx="456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6004856" y="2647919"/>
              <a:ext cx="818978" cy="795969"/>
              <a:chOff x="1185052" y="1886076"/>
              <a:chExt cx="973097" cy="865336"/>
            </a:xfrm>
          </p:grpSpPr>
          <p:grpSp>
            <p:nvGrpSpPr>
              <p:cNvPr id="305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315" name="Rectangle 314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17" name="Straight Connector 316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6" name="Group 305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307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8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9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0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1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2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3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4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67" name="Group 266"/>
            <p:cNvGrpSpPr/>
            <p:nvPr/>
          </p:nvGrpSpPr>
          <p:grpSpPr>
            <a:xfrm>
              <a:off x="7222589" y="2653750"/>
              <a:ext cx="818978" cy="795969"/>
              <a:chOff x="1185052" y="1886076"/>
              <a:chExt cx="973097" cy="865336"/>
            </a:xfrm>
          </p:grpSpPr>
          <p:grpSp>
            <p:nvGrpSpPr>
              <p:cNvPr id="287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99" name="Straight Connector 298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89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0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1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2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3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5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6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68" name="Group 267"/>
            <p:cNvGrpSpPr/>
            <p:nvPr/>
          </p:nvGrpSpPr>
          <p:grpSpPr>
            <a:xfrm>
              <a:off x="7222589" y="1767519"/>
              <a:ext cx="818978" cy="795969"/>
              <a:chOff x="1185052" y="1886076"/>
              <a:chExt cx="973097" cy="865336"/>
            </a:xfrm>
          </p:grpSpPr>
          <p:grpSp>
            <p:nvGrpSpPr>
              <p:cNvPr id="269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79" name="Rectangle 278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269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71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4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5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6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7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8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Approach</a:t>
            </a:r>
            <a:br>
              <a:rPr lang="en-US" dirty="0"/>
            </a:br>
            <a:r>
              <a:rPr lang="en-US" sz="2400" dirty="0" smtClean="0"/>
              <a:t>Step 4 – Design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00200"/>
            <a:ext cx="5181601" cy="45447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Case I: 2</a:t>
            </a:r>
            <a:r>
              <a:rPr lang="en-US" sz="2000" baseline="-25000" dirty="0" smtClean="0"/>
              <a:t>V</a:t>
            </a:r>
            <a:r>
              <a:rPr lang="en-US" sz="2000" baseline="30000" dirty="0" smtClean="0"/>
              <a:t>5-1</a:t>
            </a:r>
            <a:r>
              <a:rPr lang="en-US" sz="2000" dirty="0" smtClean="0"/>
              <a:t> fractional factorial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16</a:t>
            </a:r>
            <a:r>
              <a:rPr lang="en-US" sz="1600" dirty="0" smtClean="0"/>
              <a:t> runs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No degrees of freedom for estimating pure error, lack-of-fit, or test of significance</a:t>
            </a:r>
          </a:p>
          <a:p>
            <a:pPr lvl="1"/>
            <a:endParaRPr lang="en-US" sz="1800" dirty="0" smtClean="0"/>
          </a:p>
          <a:p>
            <a:pPr lvl="1"/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Case II: 2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factorial (2x)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32 </a:t>
            </a:r>
            <a:r>
              <a:rPr lang="en-US" sz="1600" dirty="0" smtClean="0"/>
              <a:t>runs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No center points</a:t>
            </a:r>
            <a:endParaRPr lang="en-US" sz="1600" dirty="0"/>
          </a:p>
          <a:p>
            <a:endParaRPr lang="en-US" sz="2000" dirty="0" smtClean="0"/>
          </a:p>
          <a:p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Case III: 2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factorial + center point (4x)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192 runs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Center </a:t>
            </a:r>
            <a:r>
              <a:rPr lang="en-US" sz="1600" dirty="0"/>
              <a:t>points allow testing for curvature and estimating pure error.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6353628" y="1583991"/>
            <a:ext cx="2182236" cy="1610622"/>
            <a:chOff x="5776748" y="1627336"/>
            <a:chExt cx="2853119" cy="2198878"/>
          </a:xfrm>
        </p:grpSpPr>
        <p:sp>
          <p:nvSpPr>
            <p:cNvPr id="7" name="Rectangle 6"/>
            <p:cNvSpPr/>
            <p:nvPr/>
          </p:nvSpPr>
          <p:spPr>
            <a:xfrm>
              <a:off x="5776748" y="1627336"/>
              <a:ext cx="2757652" cy="21027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 rot="10800000">
              <a:off x="6319712" y="3432006"/>
              <a:ext cx="1194731" cy="124300"/>
              <a:chOff x="1104" y="178"/>
              <a:chExt cx="1536" cy="110"/>
            </a:xfrm>
          </p:grpSpPr>
          <p:sp>
            <p:nvSpPr>
              <p:cNvPr id="122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6853281" y="3520102"/>
              <a:ext cx="204148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6120203" y="3439247"/>
              <a:ext cx="19602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7508644" y="3436833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2" name="Group 263"/>
            <p:cNvGrpSpPr>
              <a:grpSpLocks/>
            </p:cNvGrpSpPr>
            <p:nvPr/>
          </p:nvGrpSpPr>
          <p:grpSpPr bwMode="auto">
            <a:xfrm rot="5400000">
              <a:off x="7655363" y="2492512"/>
              <a:ext cx="1016125" cy="119474"/>
              <a:chOff x="1104" y="178"/>
              <a:chExt cx="1536" cy="110"/>
            </a:xfrm>
          </p:grpSpPr>
          <p:sp>
            <p:nvSpPr>
              <p:cNvPr id="119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8205763" y="2403812"/>
              <a:ext cx="18906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8103689" y="3033761"/>
              <a:ext cx="1971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8108329" y="1810067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04534" y="1750112"/>
              <a:ext cx="818978" cy="795969"/>
              <a:chOff x="1185052" y="1886076"/>
              <a:chExt cx="973097" cy="865336"/>
            </a:xfrm>
          </p:grpSpPr>
          <p:grpSp>
            <p:nvGrpSpPr>
              <p:cNvPr id="101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03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6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7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0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7" name="Group 270"/>
            <p:cNvGrpSpPr>
              <a:grpSpLocks/>
            </p:cNvGrpSpPr>
            <p:nvPr/>
          </p:nvGrpSpPr>
          <p:grpSpPr bwMode="auto">
            <a:xfrm>
              <a:off x="8038300" y="3203884"/>
              <a:ext cx="591567" cy="622330"/>
              <a:chOff x="1740" y="4698"/>
              <a:chExt cx="845" cy="971"/>
            </a:xfrm>
          </p:grpSpPr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98" name="Text Box 20"/>
              <p:cNvSpPr txBox="1">
                <a:spLocks noChangeArrowheads="1"/>
              </p:cNvSpPr>
              <p:nvPr/>
            </p:nvSpPr>
            <p:spPr bwMode="auto">
              <a:xfrm>
                <a:off x="2123" y="5177"/>
                <a:ext cx="462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B</a:t>
                </a:r>
              </a:p>
            </p:txBody>
          </p: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2006" y="4890"/>
                <a:ext cx="471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A</a:t>
                </a:r>
              </a:p>
            </p:txBody>
          </p:sp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1740" y="4698"/>
                <a:ext cx="45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004856" y="2647919"/>
              <a:ext cx="818978" cy="795969"/>
              <a:chOff x="1185052" y="1886076"/>
              <a:chExt cx="973097" cy="865336"/>
            </a:xfrm>
          </p:grpSpPr>
          <p:grpSp>
            <p:nvGrpSpPr>
              <p:cNvPr id="77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80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1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5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7222589" y="2653750"/>
              <a:ext cx="818978" cy="795969"/>
              <a:chOff x="1185052" y="1886076"/>
              <a:chExt cx="973097" cy="865336"/>
            </a:xfrm>
          </p:grpSpPr>
          <p:grpSp>
            <p:nvGrpSpPr>
              <p:cNvPr id="59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61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4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5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8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7222589" y="1767519"/>
              <a:ext cx="818978" cy="795969"/>
              <a:chOff x="1185052" y="1886076"/>
              <a:chExt cx="973097" cy="865336"/>
            </a:xfrm>
          </p:grpSpPr>
          <p:grpSp>
            <p:nvGrpSpPr>
              <p:cNvPr id="41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44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5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8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9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6382830" y="4995694"/>
            <a:ext cx="2182059" cy="1612360"/>
            <a:chOff x="914400" y="1752600"/>
            <a:chExt cx="3388363" cy="2390517"/>
          </a:xfrm>
        </p:grpSpPr>
        <p:sp>
          <p:nvSpPr>
            <p:cNvPr id="126" name="Rectangle 125"/>
            <p:cNvSpPr/>
            <p:nvPr/>
          </p:nvSpPr>
          <p:spPr>
            <a:xfrm>
              <a:off x="914400" y="1752600"/>
              <a:ext cx="3276600" cy="228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27" name="Group 256"/>
            <p:cNvGrpSpPr>
              <a:grpSpLocks/>
            </p:cNvGrpSpPr>
            <p:nvPr/>
          </p:nvGrpSpPr>
          <p:grpSpPr bwMode="auto">
            <a:xfrm rot="10800000">
              <a:off x="1559541" y="3714544"/>
              <a:ext cx="1419561" cy="135133"/>
              <a:chOff x="1104" y="178"/>
              <a:chExt cx="1536" cy="110"/>
            </a:xfrm>
          </p:grpSpPr>
          <p:sp>
            <p:nvSpPr>
              <p:cNvPr id="241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Text Box 27"/>
            <p:cNvSpPr txBox="1">
              <a:spLocks noChangeArrowheads="1"/>
            </p:cNvSpPr>
            <p:nvPr/>
          </p:nvSpPr>
          <p:spPr bwMode="auto">
            <a:xfrm>
              <a:off x="2193520" y="3810317"/>
              <a:ext cx="242566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129" name="Text Box 35"/>
            <p:cNvSpPr txBox="1">
              <a:spLocks noChangeArrowheads="1"/>
            </p:cNvSpPr>
            <p:nvPr/>
          </p:nvSpPr>
          <p:spPr bwMode="auto">
            <a:xfrm>
              <a:off x="1322488" y="3722416"/>
              <a:ext cx="232919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30" name="Text Box 36"/>
            <p:cNvSpPr txBox="1">
              <a:spLocks noChangeArrowheads="1"/>
            </p:cNvSpPr>
            <p:nvPr/>
          </p:nvSpPr>
          <p:spPr bwMode="auto">
            <a:xfrm>
              <a:off x="2972212" y="3719792"/>
              <a:ext cx="227405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31" name="Group 263"/>
            <p:cNvGrpSpPr>
              <a:grpSpLocks/>
            </p:cNvGrpSpPr>
            <p:nvPr/>
          </p:nvGrpSpPr>
          <p:grpSpPr bwMode="auto">
            <a:xfrm rot="5400000">
              <a:off x="3197874" y="2687139"/>
              <a:ext cx="1104679" cy="141957"/>
              <a:chOff x="1104" y="178"/>
              <a:chExt cx="1536" cy="110"/>
            </a:xfrm>
          </p:grpSpPr>
          <p:sp>
            <p:nvSpPr>
              <p:cNvPr id="238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2" name="Text Box 27"/>
            <p:cNvSpPr txBox="1">
              <a:spLocks noChangeArrowheads="1"/>
            </p:cNvSpPr>
            <p:nvPr/>
          </p:nvSpPr>
          <p:spPr bwMode="auto">
            <a:xfrm>
              <a:off x="3800519" y="2596745"/>
              <a:ext cx="224649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133" name="Text Box 35"/>
            <p:cNvSpPr txBox="1">
              <a:spLocks noChangeArrowheads="1"/>
            </p:cNvSpPr>
            <p:nvPr/>
          </p:nvSpPr>
          <p:spPr bwMode="auto">
            <a:xfrm>
              <a:off x="3679236" y="3281593"/>
              <a:ext cx="234297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34" name="Text Box 36"/>
            <p:cNvSpPr txBox="1">
              <a:spLocks noChangeArrowheads="1"/>
            </p:cNvSpPr>
            <p:nvPr/>
          </p:nvSpPr>
          <p:spPr bwMode="auto">
            <a:xfrm>
              <a:off x="3684749" y="1951256"/>
              <a:ext cx="227406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185052" y="1886076"/>
              <a:ext cx="973097" cy="865336"/>
              <a:chOff x="1185052" y="1886076"/>
              <a:chExt cx="973097" cy="865336"/>
            </a:xfrm>
          </p:grpSpPr>
          <p:grpSp>
            <p:nvGrpSpPr>
              <p:cNvPr id="220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30" name="Rectangle 229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22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3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4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5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6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7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8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9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36" name="Group 270"/>
            <p:cNvGrpSpPr>
              <a:grpSpLocks/>
            </p:cNvGrpSpPr>
            <p:nvPr/>
          </p:nvGrpSpPr>
          <p:grpSpPr bwMode="auto">
            <a:xfrm>
              <a:off x="3600706" y="3467247"/>
              <a:ext cx="702057" cy="675870"/>
              <a:chOff x="1739" y="4699"/>
              <a:chExt cx="844" cy="970"/>
            </a:xfrm>
          </p:grpSpPr>
          <p:sp>
            <p:nvSpPr>
              <p:cNvPr id="214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215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216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217" name="Text Box 20"/>
              <p:cNvSpPr txBox="1">
                <a:spLocks noChangeArrowheads="1"/>
              </p:cNvSpPr>
              <p:nvPr/>
            </p:nvSpPr>
            <p:spPr bwMode="auto">
              <a:xfrm>
                <a:off x="2122" y="5178"/>
                <a:ext cx="46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B</a:t>
                </a:r>
              </a:p>
            </p:txBody>
          </p:sp>
          <p:sp>
            <p:nvSpPr>
              <p:cNvPr id="218" name="Text Box 21"/>
              <p:cNvSpPr txBox="1">
                <a:spLocks noChangeArrowheads="1"/>
              </p:cNvSpPr>
              <p:nvPr/>
            </p:nvSpPr>
            <p:spPr bwMode="auto">
              <a:xfrm>
                <a:off x="2005" y="4891"/>
                <a:ext cx="470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A</a:t>
                </a:r>
              </a:p>
            </p:txBody>
          </p:sp>
          <p:sp>
            <p:nvSpPr>
              <p:cNvPr id="219" name="Text Box 22"/>
              <p:cNvSpPr txBox="1">
                <a:spLocks noChangeArrowheads="1"/>
              </p:cNvSpPr>
              <p:nvPr/>
            </p:nvSpPr>
            <p:spPr bwMode="auto">
              <a:xfrm>
                <a:off x="1739" y="4699"/>
                <a:ext cx="458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1185435" y="2862125"/>
              <a:ext cx="973097" cy="865336"/>
              <a:chOff x="1185052" y="1886076"/>
              <a:chExt cx="973097" cy="865336"/>
            </a:xfrm>
          </p:grpSpPr>
          <p:grpSp>
            <p:nvGrpSpPr>
              <p:cNvPr id="196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9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99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0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1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2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3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4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5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2632326" y="2868464"/>
              <a:ext cx="973097" cy="865336"/>
              <a:chOff x="1185052" y="1886076"/>
              <a:chExt cx="973097" cy="865336"/>
            </a:xfrm>
          </p:grpSpPr>
          <p:grpSp>
            <p:nvGrpSpPr>
              <p:cNvPr id="178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80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1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2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3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4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5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6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7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39" name="Group 138"/>
            <p:cNvGrpSpPr/>
            <p:nvPr/>
          </p:nvGrpSpPr>
          <p:grpSpPr>
            <a:xfrm>
              <a:off x="2632326" y="1905000"/>
              <a:ext cx="973097" cy="865336"/>
              <a:chOff x="1185052" y="1886076"/>
              <a:chExt cx="973097" cy="865336"/>
            </a:xfrm>
          </p:grpSpPr>
          <p:grpSp>
            <p:nvGrpSpPr>
              <p:cNvPr id="160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62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3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4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5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6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7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8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9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2752467" y="2008139"/>
              <a:ext cx="731512" cy="614337"/>
              <a:chOff x="2752467" y="2008139"/>
              <a:chExt cx="731512" cy="614337"/>
            </a:xfrm>
          </p:grpSpPr>
          <p:sp>
            <p:nvSpPr>
              <p:cNvPr id="156" name="Oval 197"/>
              <p:cNvSpPr>
                <a:spLocks noChangeAspect="1" noChangeArrowheads="1"/>
              </p:cNvSpPr>
              <p:nvPr/>
            </p:nvSpPr>
            <p:spPr bwMode="auto">
              <a:xfrm>
                <a:off x="3376254" y="2022336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7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8" name="Oval 197"/>
              <p:cNvSpPr>
                <a:spLocks noChangeAspect="1" noChangeArrowheads="1"/>
              </p:cNvSpPr>
              <p:nvPr/>
            </p:nvSpPr>
            <p:spPr bwMode="auto">
              <a:xfrm>
                <a:off x="2752467" y="2008139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9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759999" y="2974535"/>
              <a:ext cx="725574" cy="620275"/>
              <a:chOff x="2758405" y="2002201"/>
              <a:chExt cx="725574" cy="620275"/>
            </a:xfrm>
          </p:grpSpPr>
          <p:sp>
            <p:nvSpPr>
              <p:cNvPr id="152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3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4" name="Oval 197"/>
              <p:cNvSpPr>
                <a:spLocks noChangeAspect="1" noChangeArrowheads="1"/>
              </p:cNvSpPr>
              <p:nvPr/>
            </p:nvSpPr>
            <p:spPr bwMode="auto">
              <a:xfrm>
                <a:off x="2758405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5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305279" y="1983768"/>
              <a:ext cx="725574" cy="620275"/>
              <a:chOff x="2758405" y="2002201"/>
              <a:chExt cx="725574" cy="620275"/>
            </a:xfrm>
          </p:grpSpPr>
          <p:sp>
            <p:nvSpPr>
              <p:cNvPr id="148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9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0" name="Oval 197"/>
              <p:cNvSpPr>
                <a:spLocks noChangeAspect="1" noChangeArrowheads="1"/>
              </p:cNvSpPr>
              <p:nvPr/>
            </p:nvSpPr>
            <p:spPr bwMode="auto">
              <a:xfrm>
                <a:off x="2758405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1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1310529" y="2971555"/>
              <a:ext cx="737450" cy="620275"/>
              <a:chOff x="2746529" y="2002201"/>
              <a:chExt cx="737450" cy="620275"/>
            </a:xfrm>
          </p:grpSpPr>
          <p:sp>
            <p:nvSpPr>
              <p:cNvPr id="144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Oval 197"/>
              <p:cNvSpPr>
                <a:spLocks noChangeAspect="1" noChangeArrowheads="1"/>
              </p:cNvSpPr>
              <p:nvPr/>
            </p:nvSpPr>
            <p:spPr bwMode="auto">
              <a:xfrm>
                <a:off x="2746529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7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03990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 rot="19895966">
            <a:off x="885750" y="3283111"/>
            <a:ext cx="741498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Are these designs adequate?  </a:t>
            </a:r>
          </a:p>
          <a:p>
            <a:pPr algn="ctr"/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4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9297237"/>
              </p:ext>
            </p:extLst>
          </p:nvPr>
        </p:nvGraphicFramePr>
        <p:xfrm>
          <a:off x="1306405" y="2219926"/>
          <a:ext cx="6465995" cy="43332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8201"/>
                <a:gridCol w="914400"/>
                <a:gridCol w="912895"/>
                <a:gridCol w="616411"/>
                <a:gridCol w="616411"/>
                <a:gridCol w="616411"/>
                <a:gridCol w="616411"/>
                <a:gridCol w="616411"/>
                <a:gridCol w="718444"/>
              </a:tblGrid>
              <a:tr h="623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Run Order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Std. Order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Block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Blk1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xxx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</a:tr>
              <a:tr h="2157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Blk1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xxx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229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…….</a:t>
                      </a:r>
                      <a:endParaRPr lang="en-US" sz="1600" dirty="0"/>
                    </a:p>
                  </a:txBody>
                  <a:tcPr anchor="ctr"/>
                </a:tc>
              </a:tr>
              <a:tr h="3572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Blk2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xxx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1" y="185493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Partial Test Matrix </a:t>
            </a:r>
            <a:r>
              <a:rPr lang="en-US" sz="1600" dirty="0">
                <a:latin typeface="+mn-lt"/>
              </a:rPr>
              <a:t>For Case III (2</a:t>
            </a:r>
            <a:r>
              <a:rPr lang="en-US" sz="1600" baseline="30000" dirty="0">
                <a:latin typeface="+mn-lt"/>
              </a:rPr>
              <a:t>5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factorial + center points; 4 replicates)</a:t>
            </a:r>
            <a:endParaRPr lang="en-US" sz="1600" dirty="0"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Approach</a:t>
            </a:r>
            <a:br>
              <a:rPr lang="en-US" dirty="0"/>
            </a:br>
            <a:r>
              <a:rPr lang="en-US" sz="2400" dirty="0"/>
              <a:t>Step </a:t>
            </a:r>
            <a:r>
              <a:rPr lang="en-US" sz="2400" dirty="0" smtClean="0"/>
              <a:t>5 </a:t>
            </a:r>
            <a:r>
              <a:rPr lang="en-US" sz="2400" dirty="0"/>
              <a:t>– </a:t>
            </a:r>
            <a:r>
              <a:rPr lang="en-US" sz="2400" dirty="0" smtClean="0"/>
              <a:t>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D5257-F250-4DF6-9FDC-E5D0C946E0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 rot="10800000" flipV="1">
            <a:off x="31630" y="1442674"/>
            <a:ext cx="2851817" cy="684383"/>
          </a:xfrm>
          <a:prstGeom prst="wedgeRoundRectCallout">
            <a:avLst>
              <a:gd name="adj1" fmla="val -85914"/>
              <a:gd name="adj2" fmla="val -771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Run the test as specified in the test matrix.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10800000" flipV="1">
            <a:off x="6248400" y="1440608"/>
            <a:ext cx="2819400" cy="682965"/>
          </a:xfrm>
          <a:prstGeom prst="wedgeRoundRectCallout">
            <a:avLst>
              <a:gd name="adj1" fmla="val 133505"/>
              <a:gd name="adj2" fmla="val 8273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Replicate, Randomize, and Block whenever possible.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514600" cy="17010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Approach</a:t>
            </a:r>
            <a:br>
              <a:rPr lang="en-US" dirty="0"/>
            </a:br>
            <a:r>
              <a:rPr lang="en-US" sz="2400" dirty="0" smtClean="0"/>
              <a:t>Step 6 - Statistical Analysis (Case I)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8604"/>
            <a:ext cx="2514600" cy="16876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5852" y="1828800"/>
            <a:ext cx="4630948" cy="17927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 </a:t>
            </a:r>
            <a:r>
              <a:rPr lang="en-US" sz="1050" b="1" dirty="0" smtClean="0">
                <a:latin typeface="Calibri" pitchFamily="34" charset="0"/>
              </a:rPr>
              <a:t>Analysis </a:t>
            </a:r>
            <a:r>
              <a:rPr lang="en-US" sz="1050" b="1" dirty="0">
                <a:latin typeface="Calibri" pitchFamily="34" charset="0"/>
              </a:rPr>
              <a:t>of Variance </a:t>
            </a:r>
            <a:r>
              <a:rPr lang="en-US" sz="1050" b="1" dirty="0" smtClean="0">
                <a:latin typeface="Calibri" pitchFamily="34" charset="0"/>
              </a:rPr>
              <a:t>Table for </a:t>
            </a:r>
            <a:r>
              <a:rPr lang="en-US" sz="1050" b="1" dirty="0">
                <a:latin typeface="Calibri" pitchFamily="34" charset="0"/>
              </a:rPr>
              <a:t>Case </a:t>
            </a:r>
            <a:r>
              <a:rPr lang="en-US" sz="1050" b="1" dirty="0" smtClean="0">
                <a:latin typeface="Calibri" pitchFamily="34" charset="0"/>
              </a:rPr>
              <a:t>I (2</a:t>
            </a:r>
            <a:r>
              <a:rPr lang="en-US" sz="1050" b="1" baseline="-25000" dirty="0" smtClean="0">
                <a:latin typeface="Calibri" pitchFamily="34" charset="0"/>
              </a:rPr>
              <a:t>V</a:t>
            </a:r>
            <a:r>
              <a:rPr lang="en-US" sz="1050" b="1" baseline="30000" dirty="0" smtClean="0">
                <a:latin typeface="Calibri" pitchFamily="34" charset="0"/>
              </a:rPr>
              <a:t>5-1</a:t>
            </a:r>
            <a:r>
              <a:rPr lang="en-US" sz="1050" b="1" dirty="0" smtClean="0">
                <a:latin typeface="Calibri" pitchFamily="34" charset="0"/>
              </a:rPr>
              <a:t>Fractional Factorial); p-value &lt;0.1</a:t>
            </a:r>
            <a:endParaRPr lang="en-US" sz="1050" b="1" dirty="0">
              <a:latin typeface="Calibri" pitchFamily="34" charset="0"/>
            </a:endParaRPr>
          </a:p>
          <a:p>
            <a:r>
              <a:rPr lang="en-US" sz="1000" dirty="0">
                <a:latin typeface="+mn-lt"/>
              </a:rPr>
              <a:t>	</a:t>
            </a:r>
            <a:r>
              <a:rPr lang="en-US" sz="1000" b="1" dirty="0" smtClean="0">
                <a:latin typeface="+mn-lt"/>
              </a:rPr>
              <a:t>Sum </a:t>
            </a:r>
            <a:r>
              <a:rPr lang="en-US" sz="1000" b="1" dirty="0">
                <a:latin typeface="+mn-lt"/>
              </a:rPr>
              <a:t>of</a:t>
            </a:r>
            <a:r>
              <a:rPr lang="en-US" sz="1000" dirty="0">
                <a:latin typeface="+mn-lt"/>
              </a:rPr>
              <a:t>	</a:t>
            </a:r>
            <a:r>
              <a:rPr lang="en-US" sz="1000" dirty="0" smtClean="0">
                <a:latin typeface="+mn-lt"/>
              </a:rPr>
              <a:t>         </a:t>
            </a:r>
            <a:r>
              <a:rPr lang="en-US" sz="1000" b="1" dirty="0" smtClean="0">
                <a:latin typeface="+mn-lt"/>
              </a:rPr>
              <a:t>Mean</a:t>
            </a:r>
            <a:r>
              <a:rPr lang="en-US" sz="1000" dirty="0">
                <a:latin typeface="+mn-lt"/>
              </a:rPr>
              <a:t>	</a:t>
            </a:r>
            <a:r>
              <a:rPr lang="en-US" sz="1000" dirty="0" smtClean="0">
                <a:latin typeface="+mn-lt"/>
              </a:rPr>
              <a:t>    </a:t>
            </a:r>
            <a:r>
              <a:rPr lang="en-US" sz="1000" b="1" dirty="0" smtClean="0">
                <a:latin typeface="+mn-lt"/>
              </a:rPr>
              <a:t>F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     </a:t>
            </a:r>
            <a:r>
              <a:rPr lang="en-US" sz="1000" b="1" dirty="0" smtClean="0">
                <a:latin typeface="+mn-lt"/>
              </a:rPr>
              <a:t>p-value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b="1" dirty="0" smtClean="0">
                <a:latin typeface="+mn-lt"/>
              </a:rPr>
              <a:t>Source</a:t>
            </a:r>
            <a:r>
              <a:rPr lang="en-US" sz="1000" dirty="0">
                <a:latin typeface="+mn-lt"/>
              </a:rPr>
              <a:t>	</a:t>
            </a:r>
            <a:r>
              <a:rPr lang="en-US" sz="1000" b="1" dirty="0">
                <a:latin typeface="+mn-lt"/>
              </a:rPr>
              <a:t>Squares</a:t>
            </a:r>
            <a:r>
              <a:rPr lang="en-US" sz="1000" dirty="0">
                <a:latin typeface="+mn-lt"/>
              </a:rPr>
              <a:t>	</a:t>
            </a:r>
            <a:r>
              <a:rPr lang="en-US" sz="1000" b="1" dirty="0" err="1" smtClean="0">
                <a:latin typeface="+mn-lt"/>
              </a:rPr>
              <a:t>df</a:t>
            </a:r>
            <a:r>
              <a:rPr lang="en-US" sz="1000" b="1" dirty="0" smtClean="0">
                <a:latin typeface="+mn-lt"/>
              </a:rPr>
              <a:t>     Square</a:t>
            </a:r>
            <a:r>
              <a:rPr lang="en-US" sz="1000" dirty="0">
                <a:latin typeface="+mn-lt"/>
              </a:rPr>
              <a:t>	</a:t>
            </a:r>
            <a:r>
              <a:rPr lang="en-US" sz="1000" b="1" dirty="0" smtClean="0">
                <a:latin typeface="+mn-lt"/>
              </a:rPr>
              <a:t>Value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 </a:t>
            </a:r>
            <a:r>
              <a:rPr lang="en-US" sz="1000" b="1" dirty="0" err="1" smtClean="0">
                <a:latin typeface="+mn-lt"/>
              </a:rPr>
              <a:t>Prob</a:t>
            </a:r>
            <a:r>
              <a:rPr lang="en-US" sz="1000" b="1" dirty="0" smtClean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&gt; F</a:t>
            </a:r>
            <a:endParaRPr lang="en-US" sz="1000" dirty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Model</a:t>
            </a:r>
            <a:r>
              <a:rPr lang="en-US" sz="1000" dirty="0">
                <a:latin typeface="+mn-lt"/>
              </a:rPr>
              <a:t>	167.26	</a:t>
            </a:r>
            <a:r>
              <a:rPr lang="en-US" sz="1000" dirty="0" smtClean="0">
                <a:latin typeface="+mn-lt"/>
              </a:rPr>
              <a:t>5        33.45</a:t>
            </a:r>
            <a:r>
              <a:rPr lang="en-US" sz="1000" dirty="0">
                <a:latin typeface="+mn-lt"/>
              </a:rPr>
              <a:t>	</a:t>
            </a:r>
            <a:r>
              <a:rPr lang="en-US" sz="1000" dirty="0" smtClean="0">
                <a:latin typeface="+mn-lt"/>
              </a:rPr>
              <a:t>25.70         &lt; 0.0001      significant</a:t>
            </a:r>
            <a:endParaRPr lang="en-US" sz="1000" dirty="0">
              <a:latin typeface="+mn-lt"/>
            </a:endParaRPr>
          </a:p>
          <a:p>
            <a:r>
              <a:rPr lang="en-US" sz="1000" i="1" dirty="0" smtClean="0">
                <a:latin typeface="+mn-lt"/>
              </a:rPr>
              <a:t>  </a:t>
            </a:r>
            <a:r>
              <a:rPr lang="en-US" sz="1000" i="1" dirty="0">
                <a:latin typeface="+mn-lt"/>
              </a:rPr>
              <a:t>A-A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>
                <a:latin typeface="+mn-lt"/>
              </a:rPr>
              <a:t>66.59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1        66.59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51.15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</a:t>
            </a:r>
            <a:r>
              <a:rPr lang="en-US" sz="1000" i="1" dirty="0" smtClean="0">
                <a:latin typeface="+mn-lt"/>
              </a:rPr>
              <a:t>&lt; </a:t>
            </a:r>
            <a:r>
              <a:rPr lang="en-US" sz="1000" i="1" dirty="0">
                <a:latin typeface="+mn-lt"/>
              </a:rPr>
              <a:t>0.0001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i="1" dirty="0" smtClean="0">
                <a:latin typeface="+mn-lt"/>
              </a:rPr>
              <a:t>  </a:t>
            </a:r>
            <a:r>
              <a:rPr lang="en-US" sz="1000" i="1" dirty="0">
                <a:latin typeface="+mn-lt"/>
              </a:rPr>
              <a:t>B-B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>
                <a:latin typeface="+mn-lt"/>
              </a:rPr>
              <a:t>65.29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1        65.29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50.15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</a:t>
            </a:r>
            <a:r>
              <a:rPr lang="en-US" sz="1000" i="1" dirty="0" smtClean="0">
                <a:latin typeface="+mn-lt"/>
              </a:rPr>
              <a:t>&lt; </a:t>
            </a:r>
            <a:r>
              <a:rPr lang="en-US" sz="1000" i="1" dirty="0">
                <a:latin typeface="+mn-lt"/>
              </a:rPr>
              <a:t>0.0001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i="1" dirty="0" smtClean="0">
                <a:latin typeface="+mn-lt"/>
              </a:rPr>
              <a:t>  </a:t>
            </a:r>
            <a:r>
              <a:rPr lang="en-US" sz="1000" i="1" dirty="0">
                <a:latin typeface="+mn-lt"/>
              </a:rPr>
              <a:t>C-C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>
                <a:latin typeface="+mn-lt"/>
              </a:rPr>
              <a:t>26.37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1        26.37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20.26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   </a:t>
            </a:r>
            <a:r>
              <a:rPr lang="en-US" sz="1000" i="1" dirty="0" smtClean="0">
                <a:latin typeface="+mn-lt"/>
              </a:rPr>
              <a:t>0.0011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i="1" dirty="0" smtClean="0">
                <a:latin typeface="+mn-lt"/>
              </a:rPr>
              <a:t>  </a:t>
            </a:r>
            <a:r>
              <a:rPr lang="en-US" sz="1000" i="1" dirty="0">
                <a:latin typeface="+mn-lt"/>
              </a:rPr>
              <a:t>D-D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>
                <a:latin typeface="+mn-lt"/>
              </a:rPr>
              <a:t>1.70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1          1.70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1.31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     </a:t>
            </a:r>
            <a:r>
              <a:rPr lang="en-US" sz="1000" i="1" dirty="0" smtClean="0">
                <a:latin typeface="+mn-lt"/>
              </a:rPr>
              <a:t>0.2794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i="1" dirty="0" smtClean="0">
                <a:latin typeface="+mn-lt"/>
              </a:rPr>
              <a:t>  </a:t>
            </a:r>
            <a:r>
              <a:rPr lang="en-US" sz="1000" i="1" dirty="0">
                <a:latin typeface="+mn-lt"/>
              </a:rPr>
              <a:t>BD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>
                <a:latin typeface="+mn-lt"/>
              </a:rPr>
              <a:t>7.32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1          7.32</a:t>
            </a:r>
            <a:r>
              <a:rPr lang="en-US" sz="1000" dirty="0">
                <a:latin typeface="+mn-lt"/>
              </a:rPr>
              <a:t>	</a:t>
            </a:r>
            <a:r>
              <a:rPr lang="en-US" sz="1000" i="1" dirty="0" smtClean="0">
                <a:latin typeface="+mn-lt"/>
              </a:rPr>
              <a:t>5.62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        </a:t>
            </a:r>
            <a:r>
              <a:rPr lang="en-US" sz="1000" i="1" dirty="0" smtClean="0">
                <a:latin typeface="+mn-lt"/>
              </a:rPr>
              <a:t>0.0392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 smtClean="0">
                <a:latin typeface="+mn-lt"/>
              </a:rPr>
              <a:t>Residual</a:t>
            </a:r>
            <a:r>
              <a:rPr lang="en-US" sz="1000" dirty="0">
                <a:latin typeface="+mn-lt"/>
              </a:rPr>
              <a:t>	13.02	</a:t>
            </a:r>
            <a:r>
              <a:rPr lang="en-US" sz="1000" dirty="0" smtClean="0">
                <a:latin typeface="+mn-lt"/>
              </a:rPr>
              <a:t>10        1.30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 err="1" smtClean="0">
                <a:latin typeface="+mn-lt"/>
              </a:rPr>
              <a:t>Cor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Total	180.28	</a:t>
            </a:r>
            <a:r>
              <a:rPr lang="en-US" sz="1000" dirty="0" smtClean="0">
                <a:latin typeface="+mn-lt"/>
              </a:rPr>
              <a:t>15</a:t>
            </a:r>
            <a:endParaRPr lang="en-US" sz="1000" dirty="0"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520463" cy="1714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368" y="3981614"/>
            <a:ext cx="38740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600" b="1" dirty="0">
                <a:solidFill>
                  <a:prstClr val="black"/>
                </a:solidFill>
                <a:latin typeface="+mn-lt"/>
              </a:rPr>
              <a:t>Reduced Empirical Model (Coded Factors)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  <a:latin typeface="+mn-lt"/>
              </a:rPr>
              <a:t>R1 = I + x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A + x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B - x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</a:rPr>
              <a:t>3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C+ x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</a:rPr>
              <a:t>4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D + x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</a:rPr>
              <a:t>24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BD</a:t>
            </a:r>
          </a:p>
          <a:p>
            <a:pPr lvl="0" algn="ctr"/>
            <a:r>
              <a:rPr lang="en-US" sz="800" dirty="0" smtClean="0">
                <a:solidFill>
                  <a:prstClr val="black"/>
                </a:solidFill>
                <a:latin typeface="+mn-lt"/>
              </a:rPr>
              <a:t>  R</a:t>
            </a:r>
            <a:r>
              <a:rPr lang="en-US" sz="800" baseline="30000" dirty="0" smtClean="0">
                <a:solidFill>
                  <a:prstClr val="black"/>
                </a:solidFill>
                <a:latin typeface="+mn-lt"/>
              </a:rPr>
              <a:t>2 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= 0.9278  </a:t>
            </a:r>
            <a:r>
              <a:rPr lang="en-US" sz="800" dirty="0" smtClean="0">
                <a:solidFill>
                  <a:prstClr val="black"/>
                </a:solidFill>
                <a:latin typeface="+mn-lt"/>
              </a:rPr>
              <a:t>       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Adj. R</a:t>
            </a:r>
            <a:r>
              <a:rPr lang="en-US" sz="800" baseline="30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 = 0.8917           Pred. R</a:t>
            </a:r>
            <a:r>
              <a:rPr lang="en-US" sz="800" baseline="30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 = 0.8151    </a:t>
            </a:r>
            <a:r>
              <a:rPr lang="en-US" sz="800" dirty="0" smtClean="0">
                <a:solidFill>
                  <a:prstClr val="black"/>
                </a:solidFill>
                <a:latin typeface="+mn-lt"/>
              </a:rPr>
              <a:t>     </a:t>
            </a:r>
            <a:r>
              <a:rPr lang="en-US" sz="800" dirty="0" err="1" smtClean="0">
                <a:solidFill>
                  <a:prstClr val="black"/>
                </a:solidFill>
                <a:latin typeface="+mn-lt"/>
              </a:rPr>
              <a:t>Adeq</a:t>
            </a:r>
            <a:r>
              <a:rPr lang="en-US" sz="800" dirty="0">
                <a:solidFill>
                  <a:prstClr val="black"/>
                </a:solidFill>
                <a:latin typeface="+mn-lt"/>
              </a:rPr>
              <a:t>. Precision = 17.23</a:t>
            </a:r>
          </a:p>
          <a:p>
            <a:pPr lvl="0" algn="ctr"/>
            <a:endParaRPr lang="en-US" sz="800" dirty="0">
              <a:solidFill>
                <a:prstClr val="black"/>
              </a:solidFill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algn="ctr"/>
            <a:r>
              <a:rPr lang="en-US" sz="1600" b="1" dirty="0" smtClean="0">
                <a:latin typeface="+mn-lt"/>
              </a:rPr>
              <a:t>Reference Mechanistic Model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5955196"/>
              </p:ext>
            </p:extLst>
          </p:nvPr>
        </p:nvGraphicFramePr>
        <p:xfrm>
          <a:off x="104775" y="5867400"/>
          <a:ext cx="4730750" cy="673100"/>
        </p:xfrm>
        <a:graphic>
          <a:graphicData uri="http://schemas.openxmlformats.org/presentationml/2006/ole">
            <p:oleObj spid="_x0000_s11294" name="Equation" r:id="rId6" imgW="3771720" imgH="545760" progId="Equation.DSMT4">
              <p:embed/>
            </p:oleObj>
          </a:graphicData>
        </a:graphic>
      </p:graphicFrame>
      <p:sp>
        <p:nvSpPr>
          <p:cNvPr id="15" name="Oval 14"/>
          <p:cNvSpPr/>
          <p:nvPr/>
        </p:nvSpPr>
        <p:spPr>
          <a:xfrm>
            <a:off x="4191000" y="2286000"/>
            <a:ext cx="685800" cy="247186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 rot="10800000" flipV="1">
            <a:off x="4876798" y="1066800"/>
            <a:ext cx="4218983" cy="609600"/>
          </a:xfrm>
          <a:prstGeom prst="wedgeRoundRectCallout">
            <a:avLst>
              <a:gd name="adj1" fmla="val 69260"/>
              <a:gd name="adj2" fmla="val 2681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Factor D is not significant—a model is suspect.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 rot="10800000" flipV="1">
            <a:off x="4876799" y="1768799"/>
            <a:ext cx="4218983" cy="593401"/>
          </a:xfrm>
          <a:prstGeom prst="wedgeRoundRectCallout">
            <a:avLst>
              <a:gd name="adj1" fmla="val 69667"/>
              <a:gd name="adj2" fmla="val 182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Experimental design affords studying interactions.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 rot="10800000" flipV="1">
            <a:off x="7187" y="4745967"/>
            <a:ext cx="5403011" cy="664233"/>
          </a:xfrm>
          <a:prstGeom prst="wedgeRoundRectCallout">
            <a:avLst>
              <a:gd name="adj1" fmla="val 37437"/>
              <a:gd name="adj2" fmla="val -12242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empirical model is </a:t>
            </a:r>
            <a:r>
              <a:rPr lang="en-US" sz="2000" dirty="0">
                <a:solidFill>
                  <a:schemeClr val="tx1"/>
                </a:solidFill>
              </a:rPr>
              <a:t>useful for tactical decision aids, training, and performance assessment.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0836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Approach</a:t>
            </a:r>
            <a:br>
              <a:rPr lang="en-US" dirty="0"/>
            </a:br>
            <a:r>
              <a:rPr lang="en-US" sz="2400" dirty="0"/>
              <a:t>Step 6 - Statistical Analysis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28" y="1859609"/>
            <a:ext cx="7316544" cy="17500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Only factors A, B, and C and interaction BD are significant; factor E is dropped from consideration</a:t>
            </a:r>
            <a:r>
              <a:rPr lang="en-US" sz="1600" i="1" dirty="0" smtClean="0"/>
              <a:t>—the </a:t>
            </a:r>
            <a:r>
              <a:rPr lang="en-US" sz="1600" i="1" dirty="0" err="1" smtClean="0"/>
              <a:t>sparsity</a:t>
            </a:r>
            <a:r>
              <a:rPr lang="en-US" sz="1600" i="1" dirty="0" smtClean="0"/>
              <a:t> of effects principle</a:t>
            </a:r>
            <a:r>
              <a:rPr lang="en-US" sz="16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A Res V fractional factorial design contains a complete factorial in any subset of 4 factors—</a:t>
            </a:r>
            <a:r>
              <a:rPr lang="en-US" sz="1600" i="1" dirty="0" smtClean="0"/>
              <a:t>the projection property</a:t>
            </a:r>
            <a:r>
              <a:rPr lang="en-US" sz="1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We can combine the runs of fractional factorials to assemble a larger design (two blocks)—</a:t>
            </a:r>
            <a:r>
              <a:rPr lang="en-US" sz="1600" i="1" dirty="0" smtClean="0"/>
              <a:t>sequential experimentation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D5257-F250-4DF6-9FDC-E5D0C946E0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3904205"/>
            <a:ext cx="2182236" cy="1610622"/>
            <a:chOff x="5776748" y="1627336"/>
            <a:chExt cx="2853119" cy="21988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5776748" y="1627336"/>
              <a:ext cx="2757652" cy="21027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7" name="Group 256"/>
            <p:cNvGrpSpPr>
              <a:grpSpLocks/>
            </p:cNvGrpSpPr>
            <p:nvPr/>
          </p:nvGrpSpPr>
          <p:grpSpPr bwMode="auto">
            <a:xfrm rot="10800000">
              <a:off x="6319712" y="3432006"/>
              <a:ext cx="1194731" cy="124300"/>
              <a:chOff x="1104" y="178"/>
              <a:chExt cx="1536" cy="110"/>
            </a:xfrm>
          </p:grpSpPr>
          <p:sp>
            <p:nvSpPr>
              <p:cNvPr id="85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53281" y="3520102"/>
              <a:ext cx="204148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6120203" y="3439247"/>
              <a:ext cx="19602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7508644" y="3436833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1" name="Group 263"/>
            <p:cNvGrpSpPr>
              <a:grpSpLocks/>
            </p:cNvGrpSpPr>
            <p:nvPr/>
          </p:nvGrpSpPr>
          <p:grpSpPr bwMode="auto">
            <a:xfrm rot="5400000">
              <a:off x="7655363" y="2492512"/>
              <a:ext cx="1016125" cy="119474"/>
              <a:chOff x="1104" y="178"/>
              <a:chExt cx="1536" cy="110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8205763" y="2403812"/>
              <a:ext cx="18906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8103689" y="3033761"/>
              <a:ext cx="1971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8108329" y="1810067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04534" y="1750112"/>
              <a:ext cx="818978" cy="795969"/>
              <a:chOff x="1185052" y="1886076"/>
              <a:chExt cx="973097" cy="865336"/>
            </a:xfrm>
          </p:grpSpPr>
          <p:grpSp>
            <p:nvGrpSpPr>
              <p:cNvPr id="68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70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1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2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3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6" name="Group 270"/>
            <p:cNvGrpSpPr>
              <a:grpSpLocks/>
            </p:cNvGrpSpPr>
            <p:nvPr/>
          </p:nvGrpSpPr>
          <p:grpSpPr bwMode="auto">
            <a:xfrm>
              <a:off x="8038300" y="3203884"/>
              <a:ext cx="591567" cy="622330"/>
              <a:chOff x="1740" y="4698"/>
              <a:chExt cx="845" cy="971"/>
            </a:xfrm>
          </p:grpSpPr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64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65" name="Text Box 20"/>
              <p:cNvSpPr txBox="1">
                <a:spLocks noChangeArrowheads="1"/>
              </p:cNvSpPr>
              <p:nvPr/>
            </p:nvSpPr>
            <p:spPr bwMode="auto">
              <a:xfrm>
                <a:off x="2123" y="5177"/>
                <a:ext cx="462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B</a:t>
                </a:r>
              </a:p>
            </p:txBody>
          </p:sp>
          <p:sp>
            <p:nvSpPr>
              <p:cNvPr id="66" name="Text Box 21"/>
              <p:cNvSpPr txBox="1">
                <a:spLocks noChangeArrowheads="1"/>
              </p:cNvSpPr>
              <p:nvPr/>
            </p:nvSpPr>
            <p:spPr bwMode="auto">
              <a:xfrm>
                <a:off x="2006" y="4890"/>
                <a:ext cx="471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A</a:t>
                </a:r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auto">
              <a:xfrm>
                <a:off x="1740" y="4698"/>
                <a:ext cx="45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04856" y="2647919"/>
              <a:ext cx="818978" cy="795969"/>
              <a:chOff x="1185052" y="1886076"/>
              <a:chExt cx="973097" cy="865336"/>
            </a:xfrm>
          </p:grpSpPr>
          <p:grpSp>
            <p:nvGrpSpPr>
              <p:cNvPr id="48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50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1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2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3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7222589" y="2653750"/>
              <a:ext cx="818978" cy="795969"/>
              <a:chOff x="1185052" y="1886076"/>
              <a:chExt cx="973097" cy="865336"/>
            </a:xfrm>
          </p:grpSpPr>
          <p:grpSp>
            <p:nvGrpSpPr>
              <p:cNvPr id="34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36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8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9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7222589" y="1767519"/>
              <a:ext cx="818978" cy="795969"/>
              <a:chOff x="1185052" y="1886076"/>
              <a:chExt cx="973097" cy="865336"/>
            </a:xfrm>
          </p:grpSpPr>
          <p:grpSp>
            <p:nvGrpSpPr>
              <p:cNvPr id="20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5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grpSp>
        <p:nvGrpSpPr>
          <p:cNvPr id="191" name="Group 190"/>
          <p:cNvGrpSpPr/>
          <p:nvPr/>
        </p:nvGrpSpPr>
        <p:grpSpPr>
          <a:xfrm>
            <a:off x="5501143" y="3898191"/>
            <a:ext cx="2195057" cy="1610621"/>
            <a:chOff x="4267200" y="4038600"/>
            <a:chExt cx="2195057" cy="1610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0" name="Group 189"/>
            <p:cNvGrpSpPr/>
            <p:nvPr/>
          </p:nvGrpSpPr>
          <p:grpSpPr>
            <a:xfrm>
              <a:off x="4267200" y="4038600"/>
              <a:ext cx="2195057" cy="1610621"/>
              <a:chOff x="4371100" y="2421731"/>
              <a:chExt cx="2195057" cy="161062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371100" y="2421731"/>
                <a:ext cx="2123698" cy="154020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9" name="Group 270"/>
              <p:cNvGrpSpPr>
                <a:grpSpLocks/>
              </p:cNvGrpSpPr>
              <p:nvPr/>
            </p:nvGrpSpPr>
            <p:grpSpPr bwMode="auto">
              <a:xfrm>
                <a:off x="6112743" y="3576511"/>
                <a:ext cx="453414" cy="455841"/>
                <a:chOff x="1740" y="4698"/>
                <a:chExt cx="841" cy="971"/>
              </a:xfrm>
            </p:grpSpPr>
            <p:sp>
              <p:nvSpPr>
                <p:cNvPr id="15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968" y="5040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1200">
                    <a:latin typeface="+mn-lt"/>
                  </a:endParaRPr>
                </a:p>
              </p:txBody>
            </p:sp>
            <p:sp>
              <p:nvSpPr>
                <p:cNvPr id="158" name="Line 17"/>
                <p:cNvSpPr>
                  <a:spLocks noChangeShapeType="1"/>
                </p:cNvSpPr>
                <p:nvPr/>
              </p:nvSpPr>
              <p:spPr bwMode="auto">
                <a:xfrm>
                  <a:off x="1968" y="5377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1200">
                    <a:latin typeface="+mn-lt"/>
                  </a:endParaRPr>
                </a:p>
              </p:txBody>
            </p:sp>
            <p:sp>
              <p:nvSpPr>
                <p:cNvPr id="15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968" y="5136"/>
                  <a:ext cx="1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1200">
                    <a:latin typeface="+mn-lt"/>
                  </a:endParaRPr>
                </a:p>
              </p:txBody>
            </p:sp>
            <p:sp>
              <p:nvSpPr>
                <p:cNvPr id="1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23" y="5177"/>
                  <a:ext cx="458" cy="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900" dirty="0">
                      <a:latin typeface="+mn-lt"/>
                    </a:rPr>
                    <a:t>B</a:t>
                  </a:r>
                </a:p>
              </p:txBody>
            </p:sp>
            <p:sp>
              <p:nvSpPr>
                <p:cNvPr id="1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07" y="4890"/>
                  <a:ext cx="467" cy="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900" dirty="0">
                      <a:latin typeface="+mn-lt"/>
                    </a:rPr>
                    <a:t>A</a:t>
                  </a:r>
                </a:p>
              </p:txBody>
            </p:sp>
            <p:sp>
              <p:nvSpPr>
                <p:cNvPr id="16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40" y="4698"/>
                  <a:ext cx="456" cy="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900" dirty="0">
                      <a:latin typeface="+mn-lt"/>
                    </a:rPr>
                    <a:t>C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4679906" y="2895600"/>
                <a:ext cx="630704" cy="583027"/>
                <a:chOff x="1185052" y="1886076"/>
                <a:chExt cx="973097" cy="865336"/>
              </a:xfrm>
            </p:grpSpPr>
            <p:grpSp>
              <p:nvGrpSpPr>
                <p:cNvPr id="139" name="Group 99"/>
                <p:cNvGrpSpPr>
                  <a:grpSpLocks/>
                </p:cNvGrpSpPr>
                <p:nvPr/>
              </p:nvGrpSpPr>
              <p:grpSpPr bwMode="auto">
                <a:xfrm>
                  <a:off x="1219121" y="1915814"/>
                  <a:ext cx="899972" cy="801609"/>
                  <a:chOff x="6963869" y="3507915"/>
                  <a:chExt cx="1036821" cy="969158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7278249" y="3507915"/>
                    <a:ext cx="722441" cy="629715"/>
                  </a:xfrm>
                  <a:prstGeom prst="rect">
                    <a:avLst/>
                  </a:prstGeom>
                  <a:noFill/>
                  <a:ln w="9525"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6963869" y="3831497"/>
                    <a:ext cx="717677" cy="640818"/>
                  </a:xfrm>
                  <a:prstGeom prst="rect">
                    <a:avLst/>
                  </a:prstGeom>
                  <a:noFill/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cxnSp>
                <p:nvCxnSpPr>
                  <p:cNvPr id="151" name="Straight Connector 150"/>
                  <p:cNvCxnSpPr/>
                  <p:nvPr/>
                </p:nvCxnSpPr>
                <p:spPr>
                  <a:xfrm flipV="1">
                    <a:off x="6963869" y="3512674"/>
                    <a:ext cx="301678" cy="3077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flipV="1">
                    <a:off x="7681546" y="3507915"/>
                    <a:ext cx="319144" cy="329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flipV="1">
                    <a:off x="7675195" y="4137630"/>
                    <a:ext cx="325495" cy="33944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flipV="1">
                    <a:off x="6976571" y="4134458"/>
                    <a:ext cx="301678" cy="306133"/>
                  </a:xfrm>
                  <a:prstGeom prst="line">
                    <a:avLst/>
                  </a:prstGeom>
                  <a:ln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V="1">
                    <a:off x="8000690" y="3512674"/>
                    <a:ext cx="0" cy="62178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7278249" y="3507915"/>
                    <a:ext cx="72244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1185052" y="1886076"/>
                  <a:ext cx="973097" cy="865336"/>
                  <a:chOff x="1185052" y="1886076"/>
                  <a:chExt cx="973097" cy="865336"/>
                </a:xfrm>
              </p:grpSpPr>
              <p:sp>
                <p:nvSpPr>
                  <p:cNvPr id="141" name="Oval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5052" y="2653720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2" name="Oval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5052" y="2134378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3" name="Oval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4224" y="2653720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4" name="Oval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4224" y="2138734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5" name="Oval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0458" y="2386676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6" name="Oval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0457" y="1886076"/>
                    <a:ext cx="97692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7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4967" y="2380738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8" name="Oval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7799" y="1886076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01" name="Group 100"/>
              <p:cNvGrpSpPr/>
              <p:nvPr/>
            </p:nvGrpSpPr>
            <p:grpSpPr>
              <a:xfrm>
                <a:off x="5617696" y="2899871"/>
                <a:ext cx="630704" cy="583027"/>
                <a:chOff x="1185052" y="1886076"/>
                <a:chExt cx="973097" cy="865336"/>
              </a:xfrm>
            </p:grpSpPr>
            <p:grpSp>
              <p:nvGrpSpPr>
                <p:cNvPr id="121" name="Group 99"/>
                <p:cNvGrpSpPr>
                  <a:grpSpLocks/>
                </p:cNvGrpSpPr>
                <p:nvPr/>
              </p:nvGrpSpPr>
              <p:grpSpPr bwMode="auto">
                <a:xfrm>
                  <a:off x="1219121" y="1915814"/>
                  <a:ext cx="899972" cy="801609"/>
                  <a:chOff x="6963869" y="3507915"/>
                  <a:chExt cx="1036821" cy="969158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78249" y="3507915"/>
                    <a:ext cx="722441" cy="629715"/>
                  </a:xfrm>
                  <a:prstGeom prst="rect">
                    <a:avLst/>
                  </a:prstGeom>
                  <a:noFill/>
                  <a:ln w="9525"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6963869" y="3831497"/>
                    <a:ext cx="717677" cy="640818"/>
                  </a:xfrm>
                  <a:prstGeom prst="rect">
                    <a:avLst/>
                  </a:prstGeom>
                  <a:noFill/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cxnSp>
                <p:nvCxnSpPr>
                  <p:cNvPr id="133" name="Straight Connector 132"/>
                  <p:cNvCxnSpPr/>
                  <p:nvPr/>
                </p:nvCxnSpPr>
                <p:spPr>
                  <a:xfrm flipV="1">
                    <a:off x="6963869" y="3512674"/>
                    <a:ext cx="301678" cy="3077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flipV="1">
                    <a:off x="7681546" y="3507915"/>
                    <a:ext cx="319144" cy="329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flipV="1">
                    <a:off x="7675195" y="4137630"/>
                    <a:ext cx="325495" cy="33944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flipV="1">
                    <a:off x="6976571" y="4134458"/>
                    <a:ext cx="301678" cy="306133"/>
                  </a:xfrm>
                  <a:prstGeom prst="line">
                    <a:avLst/>
                  </a:prstGeom>
                  <a:ln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flipV="1">
                    <a:off x="8000690" y="3512674"/>
                    <a:ext cx="0" cy="62178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7278249" y="3507915"/>
                    <a:ext cx="72244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1185052" y="1886076"/>
                  <a:ext cx="973097" cy="865336"/>
                  <a:chOff x="1185052" y="1886076"/>
                  <a:chExt cx="973097" cy="865336"/>
                </a:xfrm>
              </p:grpSpPr>
              <p:sp>
                <p:nvSpPr>
                  <p:cNvPr id="123" name="Oval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5052" y="2653720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4" name="Oval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85052" y="2134378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5" name="Oval 1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4224" y="2653720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6" name="Oval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4224" y="2138734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7" name="Oval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0458" y="2386676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" name="Oval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0457" y="1886076"/>
                    <a:ext cx="97692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" name="Oval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4967" y="2380738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0" name="Oval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7799" y="1886076"/>
                    <a:ext cx="97691" cy="97692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solidFill>
                      <a:schemeClr val="accent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89" name="Group 188"/>
            <p:cNvGrpSpPr/>
            <p:nvPr/>
          </p:nvGrpSpPr>
          <p:grpSpPr>
            <a:xfrm>
              <a:off x="4709622" y="5126624"/>
              <a:ext cx="1216645" cy="218335"/>
              <a:chOff x="4635598" y="3743605"/>
              <a:chExt cx="1216645" cy="218335"/>
            </a:xfrm>
          </p:grpSpPr>
          <p:sp>
            <p:nvSpPr>
              <p:cNvPr id="91" name="Text Box 27"/>
              <p:cNvSpPr txBox="1">
                <a:spLocks noChangeArrowheads="1"/>
              </p:cNvSpPr>
              <p:nvPr/>
            </p:nvSpPr>
            <p:spPr bwMode="auto">
              <a:xfrm>
                <a:off x="5200150" y="3808133"/>
                <a:ext cx="157217" cy="1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D</a:t>
                </a:r>
              </a:p>
            </p:txBody>
          </p:sp>
          <p:grpSp>
            <p:nvGrpSpPr>
              <p:cNvPr id="188" name="Group 187"/>
              <p:cNvGrpSpPr/>
              <p:nvPr/>
            </p:nvGrpSpPr>
            <p:grpSpPr>
              <a:xfrm>
                <a:off x="4635598" y="3743605"/>
                <a:ext cx="1216645" cy="159111"/>
                <a:chOff x="4635598" y="3743605"/>
                <a:chExt cx="1216645" cy="159111"/>
              </a:xfrm>
            </p:grpSpPr>
            <p:grpSp>
              <p:nvGrpSpPr>
                <p:cNvPr id="90" name="Group 256"/>
                <p:cNvGrpSpPr>
                  <a:grpSpLocks/>
                </p:cNvGrpSpPr>
                <p:nvPr/>
              </p:nvGrpSpPr>
              <p:grpSpPr bwMode="auto">
                <a:xfrm rot="10800000">
                  <a:off x="4789242" y="3743605"/>
                  <a:ext cx="920075" cy="91047"/>
                  <a:chOff x="1104" y="178"/>
                  <a:chExt cx="1536" cy="110"/>
                </a:xfrm>
              </p:grpSpPr>
              <p:sp>
                <p:nvSpPr>
                  <p:cNvPr id="18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1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78"/>
                    <a:ext cx="1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1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35598" y="3748909"/>
                  <a:ext cx="150964" cy="153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latin typeface="+mn-lt"/>
                    </a:rPr>
                    <a:t>–</a:t>
                  </a:r>
                </a:p>
              </p:txBody>
            </p:sp>
            <p:sp>
              <p:nvSpPr>
                <p:cNvPr id="9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704852" y="3747141"/>
                  <a:ext cx="147391" cy="153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2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latin typeface="+mn-lt"/>
                    </a:rPr>
                    <a:t>+</a:t>
                  </a:r>
                </a:p>
              </p:txBody>
            </p:sp>
          </p:grpSp>
        </p:grpSp>
      </p:grpSp>
      <p:sp>
        <p:nvSpPr>
          <p:cNvPr id="193" name="Rectangle 192"/>
          <p:cNvSpPr/>
          <p:nvPr/>
        </p:nvSpPr>
        <p:spPr>
          <a:xfrm>
            <a:off x="5501143" y="5438400"/>
            <a:ext cx="2137370" cy="133882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900" b="1" dirty="0" err="1" smtClean="0">
                <a:latin typeface="+mn-lt"/>
              </a:rPr>
              <a:t>Dof</a:t>
            </a:r>
            <a:r>
              <a:rPr lang="en-US" sz="900" b="1" dirty="0" smtClean="0">
                <a:latin typeface="+mn-lt"/>
              </a:rPr>
              <a:t> for evaluation; model – ME + 2FI</a:t>
            </a:r>
            <a:r>
              <a:rPr lang="en-US" sz="900" dirty="0" smtClean="0">
                <a:latin typeface="+mn-lt"/>
              </a:rPr>
              <a:t/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    Model                         10</a:t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  Residuals                    5</a:t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      </a:t>
            </a:r>
            <a:r>
              <a:rPr lang="en-US" sz="900" i="1" dirty="0" smtClean="0">
                <a:latin typeface="+mn-lt"/>
              </a:rPr>
              <a:t>Lack Of Fit	  5</a:t>
            </a:r>
            <a:r>
              <a:rPr lang="en-US" sz="900" dirty="0" smtClean="0">
                <a:latin typeface="+mn-lt"/>
              </a:rPr>
              <a:t/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      </a:t>
            </a:r>
            <a:r>
              <a:rPr lang="en-US" sz="900" i="1" dirty="0" smtClean="0">
                <a:latin typeface="+mn-lt"/>
              </a:rPr>
              <a:t>Pure Error             0</a:t>
            </a:r>
            <a:r>
              <a:rPr lang="en-US" sz="900" dirty="0" smtClean="0">
                <a:latin typeface="+mn-lt"/>
              </a:rPr>
              <a:t/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    Total   	    15</a:t>
            </a:r>
          </a:p>
          <a:p>
            <a:endParaRPr lang="en-US" sz="900" dirty="0">
              <a:latin typeface="+mn-lt"/>
            </a:endParaRPr>
          </a:p>
          <a:p>
            <a:r>
              <a:rPr lang="en-US" sz="900" dirty="0" smtClean="0">
                <a:latin typeface="+mn-lt"/>
              </a:rPr>
              <a:t>Power – 37% (1 std. dev.); </a:t>
            </a:r>
          </a:p>
          <a:p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               89% (2 std. dev.) </a:t>
            </a:r>
            <a:endParaRPr lang="en-US" sz="900" dirty="0">
              <a:latin typeface="+mn-lt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1447800" y="5442972"/>
            <a:ext cx="2109217" cy="133882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900" b="1" dirty="0" err="1" smtClean="0">
                <a:latin typeface="+mn-lt"/>
              </a:rPr>
              <a:t>Dof</a:t>
            </a:r>
            <a:r>
              <a:rPr lang="en-US" sz="900" b="1" dirty="0" smtClean="0">
                <a:latin typeface="+mn-lt"/>
              </a:rPr>
              <a:t> for evaluation; model – ME + 2FI</a:t>
            </a:r>
            <a:r>
              <a:rPr lang="en-US" sz="900" dirty="0">
                <a:latin typeface="+mn-lt"/>
              </a:rPr>
              <a:t/>
            </a:r>
            <a:br>
              <a:rPr lang="en-US" sz="900" dirty="0">
                <a:latin typeface="+mn-lt"/>
              </a:rPr>
            </a:br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       Model         </a:t>
            </a:r>
            <a:r>
              <a:rPr lang="en-US" sz="900" dirty="0">
                <a:latin typeface="+mn-lt"/>
              </a:rPr>
              <a:t>	 </a:t>
            </a:r>
            <a:r>
              <a:rPr lang="en-US" sz="900" dirty="0" smtClean="0">
                <a:latin typeface="+mn-lt"/>
              </a:rPr>
              <a:t>           15</a:t>
            </a:r>
            <a:r>
              <a:rPr lang="en-US" sz="900" dirty="0">
                <a:latin typeface="+mn-lt"/>
              </a:rPr>
              <a:t/>
            </a:r>
            <a:br>
              <a:rPr lang="en-US" sz="900" dirty="0">
                <a:latin typeface="+mn-lt"/>
              </a:rPr>
            </a:br>
            <a:r>
              <a:rPr lang="en-US" sz="900" dirty="0" smtClean="0">
                <a:latin typeface="+mn-lt"/>
              </a:rPr>
              <a:t>     Residuals   </a:t>
            </a:r>
            <a:r>
              <a:rPr lang="en-US" sz="900" dirty="0">
                <a:latin typeface="+mn-lt"/>
              </a:rPr>
              <a:t>	</a:t>
            </a:r>
            <a:r>
              <a:rPr lang="en-US" sz="900" dirty="0" smtClean="0">
                <a:latin typeface="+mn-lt"/>
              </a:rPr>
              <a:t>         0</a:t>
            </a:r>
            <a:br>
              <a:rPr lang="en-US" sz="900" dirty="0" smtClean="0">
                <a:latin typeface="+mn-lt"/>
              </a:rPr>
            </a:br>
            <a:r>
              <a:rPr lang="en-US" sz="900" dirty="0">
                <a:latin typeface="+mn-lt"/>
              </a:rPr>
              <a:t> </a:t>
            </a:r>
            <a:r>
              <a:rPr lang="en-US" sz="900" dirty="0" smtClean="0">
                <a:latin typeface="+mn-lt"/>
              </a:rPr>
              <a:t>          </a:t>
            </a:r>
            <a:r>
              <a:rPr lang="en-US" sz="900" i="1" dirty="0" smtClean="0">
                <a:latin typeface="+mn-lt"/>
              </a:rPr>
              <a:t>Lack </a:t>
            </a:r>
            <a:r>
              <a:rPr lang="en-US" sz="900" i="1" dirty="0">
                <a:latin typeface="+mn-lt"/>
              </a:rPr>
              <a:t>Of </a:t>
            </a:r>
            <a:r>
              <a:rPr lang="en-US" sz="900" i="1" dirty="0" smtClean="0">
                <a:latin typeface="+mn-lt"/>
              </a:rPr>
              <a:t>Fit               0</a:t>
            </a:r>
            <a:endParaRPr lang="en-US" sz="900" dirty="0">
              <a:latin typeface="+mn-lt"/>
            </a:endParaRPr>
          </a:p>
          <a:p>
            <a:r>
              <a:rPr lang="en-US" sz="900" i="1" dirty="0" smtClean="0">
                <a:latin typeface="+mn-lt"/>
              </a:rPr>
              <a:t>                         Pure Error                0</a:t>
            </a:r>
            <a:r>
              <a:rPr lang="en-US" sz="900" dirty="0">
                <a:latin typeface="+mn-lt"/>
              </a:rPr>
              <a:t/>
            </a:r>
            <a:br>
              <a:rPr lang="en-US" sz="900" dirty="0">
                <a:latin typeface="+mn-lt"/>
              </a:rPr>
            </a:br>
            <a:r>
              <a:rPr lang="en-US" sz="900" dirty="0" smtClean="0">
                <a:latin typeface="+mn-lt"/>
              </a:rPr>
              <a:t>                    Total                              15</a:t>
            </a:r>
          </a:p>
          <a:p>
            <a:endParaRPr lang="en-US" sz="900" dirty="0">
              <a:latin typeface="+mn-lt"/>
            </a:endParaRPr>
          </a:p>
          <a:p>
            <a:r>
              <a:rPr lang="en-US" sz="900" dirty="0" smtClean="0">
                <a:latin typeface="+mn-lt"/>
              </a:rPr>
              <a:t>Unable to calculate power</a:t>
            </a:r>
          </a:p>
          <a:p>
            <a:endParaRPr lang="en-US" sz="900" dirty="0">
              <a:latin typeface="+mn-lt"/>
            </a:endParaRPr>
          </a:p>
        </p:txBody>
      </p:sp>
      <p:graphicFrame>
        <p:nvGraphicFramePr>
          <p:cNvPr id="88" name="Diagram 87"/>
          <p:cNvGraphicFramePr/>
          <p:nvPr>
            <p:extLst>
              <p:ext uri="{D42A27DB-BD31-4B8C-83A1-F6EECF244321}">
                <p14:modId xmlns:p14="http://schemas.microsoft.com/office/powerpoint/2010/main" xmlns="" val="3102885053"/>
              </p:ext>
            </p:extLst>
          </p:nvPr>
        </p:nvGraphicFramePr>
        <p:xfrm>
          <a:off x="3633217" y="3898190"/>
          <a:ext cx="1853183" cy="288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4" name="Rectangle 93"/>
          <p:cNvSpPr/>
          <p:nvPr/>
        </p:nvSpPr>
        <p:spPr>
          <a:xfrm>
            <a:off x="1447800" y="3657600"/>
            <a:ext cx="2124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200" b="1" baseline="-25000" dirty="0" smtClean="0">
                <a:solidFill>
                  <a:srgbClr val="000000"/>
                </a:solidFill>
                <a:latin typeface="+mn-lt"/>
              </a:rPr>
              <a:t>V</a:t>
            </a:r>
            <a:r>
              <a:rPr lang="en-US" sz="1200" b="1" baseline="30000" dirty="0" smtClean="0">
                <a:solidFill>
                  <a:srgbClr val="000000"/>
                </a:solidFill>
                <a:latin typeface="+mn-lt"/>
              </a:rPr>
              <a:t>5-1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 Fractional Factorial</a:t>
            </a:r>
            <a:endParaRPr lang="en-US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470748" y="3609690"/>
            <a:ext cx="2154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200" b="1" baseline="30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 Factorial</a:t>
            </a:r>
            <a:endParaRPr lang="en-US" sz="12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4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6" name="Picture 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22" y="4112618"/>
            <a:ext cx="3130879" cy="2263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39" y="1627833"/>
            <a:ext cx="3103562" cy="23033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3441700" y="1847825"/>
            <a:ext cx="54737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+mn-lt"/>
              </a:rPr>
              <a:t>	Sum of	              Mean	         F	p-value</a:t>
            </a:r>
            <a:br>
              <a:rPr lang="en-US" sz="1000" b="1" dirty="0" smtClean="0">
                <a:latin typeface="+mn-lt"/>
              </a:rPr>
            </a:br>
            <a:r>
              <a:rPr lang="en-US" sz="1000" b="1" dirty="0" smtClean="0">
                <a:latin typeface="+mn-lt"/>
              </a:rPr>
              <a:t>Source	Squares            </a:t>
            </a:r>
            <a:r>
              <a:rPr lang="en-US" sz="1000" b="1" dirty="0" err="1" smtClean="0">
                <a:latin typeface="+mn-lt"/>
              </a:rPr>
              <a:t>df</a:t>
            </a:r>
            <a:r>
              <a:rPr lang="en-US" sz="1000" b="1" dirty="0" smtClean="0">
                <a:latin typeface="+mn-lt"/>
              </a:rPr>
              <a:t>	             Square	     Value	</a:t>
            </a:r>
            <a:r>
              <a:rPr lang="en-US" sz="1000" b="1" dirty="0" err="1" smtClean="0">
                <a:latin typeface="+mn-lt"/>
              </a:rPr>
              <a:t>Prob</a:t>
            </a:r>
            <a:r>
              <a:rPr lang="en-US" sz="1000" b="1" dirty="0" smtClean="0">
                <a:latin typeface="+mn-lt"/>
              </a:rPr>
              <a:t> &gt; F</a:t>
            </a:r>
          </a:p>
          <a:p>
            <a:r>
              <a:rPr lang="en-US" sz="1000" dirty="0" smtClean="0">
                <a:latin typeface="+mn-lt"/>
              </a:rPr>
              <a:t>Model	627.68                6	              104.61	       139.00	&lt; 0.0001       significant</a:t>
            </a:r>
          </a:p>
          <a:p>
            <a:r>
              <a:rPr lang="en-US" sz="1000" i="1" dirty="0" smtClean="0">
                <a:latin typeface="+mn-lt"/>
              </a:rPr>
              <a:t>  A	216.38                1	              216.38	       287.51	&lt; 0.0001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  B	303.20                1	              303.20	       402.85	&lt; 0.0001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  C	  94.92</a:t>
            </a:r>
            <a:r>
              <a:rPr lang="en-US" sz="1000" i="1" dirty="0">
                <a:latin typeface="+mn-lt"/>
              </a:rPr>
              <a:t> </a:t>
            </a:r>
            <a:r>
              <a:rPr lang="en-US" sz="1000" i="1" dirty="0" smtClean="0">
                <a:latin typeface="+mn-lt"/>
              </a:rPr>
              <a:t>               1	                94.92	       126.11	&lt; 0.0001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  E	    0.27</a:t>
            </a:r>
            <a:r>
              <a:rPr lang="en-US" sz="1000" i="1" dirty="0">
                <a:latin typeface="+mn-lt"/>
              </a:rPr>
              <a:t> </a:t>
            </a:r>
            <a:r>
              <a:rPr lang="en-US" sz="1000" i="1" dirty="0" smtClean="0">
                <a:latin typeface="+mn-lt"/>
              </a:rPr>
              <a:t>               1	                  0.27	           0.36	   0.5513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  BC	    3.35</a:t>
            </a:r>
            <a:r>
              <a:rPr lang="en-US" sz="1000" i="1" dirty="0">
                <a:latin typeface="+mn-lt"/>
              </a:rPr>
              <a:t> </a:t>
            </a:r>
            <a:r>
              <a:rPr lang="en-US" sz="1000" i="1" dirty="0" smtClean="0">
                <a:latin typeface="+mn-lt"/>
              </a:rPr>
              <a:t>               1	                  3.35	           4.45	   0.0393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  BE	    9.56</a:t>
            </a:r>
            <a:r>
              <a:rPr lang="en-US" sz="1000" i="1" dirty="0">
                <a:latin typeface="+mn-lt"/>
              </a:rPr>
              <a:t> </a:t>
            </a:r>
            <a:r>
              <a:rPr lang="en-US" sz="1000" i="1" dirty="0" smtClean="0">
                <a:latin typeface="+mn-lt"/>
              </a:rPr>
              <a:t>               1	                  9.56	         12.71	   0.0007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Residual	  42.90              57	                  0.75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Lack of Fit	  19.01</a:t>
            </a:r>
            <a:r>
              <a:rPr lang="en-US" sz="1000" i="1" dirty="0">
                <a:latin typeface="+mn-lt"/>
              </a:rPr>
              <a:t> </a:t>
            </a:r>
            <a:r>
              <a:rPr lang="en-US" sz="1000" i="1" dirty="0" smtClean="0">
                <a:latin typeface="+mn-lt"/>
              </a:rPr>
              <a:t>             25	                  0.76	           1.02	   0.4742           not significant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smtClean="0">
                <a:latin typeface="+mn-lt"/>
              </a:rPr>
              <a:t>Pure Error	  23.89</a:t>
            </a:r>
            <a:r>
              <a:rPr lang="en-US" sz="1000" i="1" dirty="0">
                <a:latin typeface="+mn-lt"/>
              </a:rPr>
              <a:t> </a:t>
            </a:r>
            <a:r>
              <a:rPr lang="en-US" sz="1000" i="1" dirty="0" smtClean="0">
                <a:latin typeface="+mn-lt"/>
              </a:rPr>
              <a:t>             32	                  0.75</a:t>
            </a:r>
            <a:br>
              <a:rPr lang="en-US" sz="1000" i="1" dirty="0" smtClean="0">
                <a:latin typeface="+mn-lt"/>
              </a:rPr>
            </a:br>
            <a:r>
              <a:rPr lang="en-US" sz="1000" i="1" dirty="0" err="1" smtClean="0">
                <a:latin typeface="+mn-lt"/>
              </a:rPr>
              <a:t>Cor</a:t>
            </a:r>
            <a:r>
              <a:rPr lang="en-US" sz="1000" i="1" dirty="0" smtClean="0">
                <a:latin typeface="+mn-lt"/>
              </a:rPr>
              <a:t> Total	670.58              63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9672" y="2438109"/>
            <a:ext cx="638628" cy="88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848600" y="3374952"/>
            <a:ext cx="944880" cy="247186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21363" y="4568268"/>
            <a:ext cx="5049780" cy="1423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Reduced Empirical Model (Coded Factors)</a:t>
            </a:r>
          </a:p>
          <a:p>
            <a:pPr algn="ctr"/>
            <a:endParaRPr lang="en-US" sz="800" b="1" dirty="0" smtClean="0">
              <a:latin typeface="+mn-lt"/>
            </a:endParaRPr>
          </a:p>
          <a:p>
            <a:r>
              <a:rPr lang="en-US" sz="1600" i="1" dirty="0" smtClean="0">
                <a:latin typeface="+mn-lt"/>
              </a:rPr>
              <a:t>               R = I + x</a:t>
            </a:r>
            <a:r>
              <a:rPr lang="en-US" sz="1600" i="1" baseline="-25000" dirty="0" smtClean="0">
                <a:latin typeface="+mn-lt"/>
              </a:rPr>
              <a:t>1</a:t>
            </a:r>
            <a:r>
              <a:rPr lang="en-US" sz="1600" i="1" dirty="0" smtClean="0">
                <a:latin typeface="+mn-lt"/>
              </a:rPr>
              <a:t>A + x</a:t>
            </a:r>
            <a:r>
              <a:rPr lang="en-US" sz="1600" i="1" baseline="-25000" dirty="0" smtClean="0">
                <a:latin typeface="+mn-lt"/>
              </a:rPr>
              <a:t>2</a:t>
            </a:r>
            <a:r>
              <a:rPr lang="en-US" sz="1600" i="1" dirty="0" smtClean="0">
                <a:latin typeface="+mn-lt"/>
              </a:rPr>
              <a:t>B + x</a:t>
            </a:r>
            <a:r>
              <a:rPr lang="en-US" sz="1600" i="1" baseline="-25000" dirty="0" smtClean="0">
                <a:latin typeface="+mn-lt"/>
              </a:rPr>
              <a:t>3</a:t>
            </a:r>
            <a:r>
              <a:rPr lang="en-US" sz="1600" i="1" dirty="0" smtClean="0">
                <a:latin typeface="+mn-lt"/>
              </a:rPr>
              <a:t>C –x</a:t>
            </a:r>
            <a:r>
              <a:rPr lang="en-US" sz="1600" i="1" baseline="-25000" dirty="0" smtClean="0">
                <a:latin typeface="+mn-lt"/>
              </a:rPr>
              <a:t>4</a:t>
            </a:r>
            <a:r>
              <a:rPr lang="en-US" sz="1600" i="1" dirty="0" smtClean="0">
                <a:latin typeface="+mn-lt"/>
              </a:rPr>
              <a:t>E + x</a:t>
            </a:r>
            <a:r>
              <a:rPr lang="en-US" sz="1600" i="1" baseline="-25000" dirty="0" smtClean="0">
                <a:latin typeface="+mn-lt"/>
              </a:rPr>
              <a:t>23</a:t>
            </a:r>
            <a:r>
              <a:rPr lang="en-US" sz="1600" i="1" dirty="0" smtClean="0">
                <a:latin typeface="+mn-lt"/>
              </a:rPr>
              <a:t>BC – x</a:t>
            </a:r>
            <a:r>
              <a:rPr lang="en-US" sz="1600" i="1" baseline="-25000" dirty="0" smtClean="0">
                <a:latin typeface="+mn-lt"/>
              </a:rPr>
              <a:t>25</a:t>
            </a:r>
            <a:r>
              <a:rPr lang="en-US" sz="1600" i="1" dirty="0" smtClean="0">
                <a:latin typeface="+mn-lt"/>
              </a:rPr>
              <a:t>BE</a:t>
            </a:r>
          </a:p>
          <a:p>
            <a:endParaRPr lang="en-US" sz="600" dirty="0" smtClean="0">
              <a:latin typeface="+mn-lt"/>
            </a:endParaRPr>
          </a:p>
          <a:p>
            <a:r>
              <a:rPr lang="en-US" sz="1050" dirty="0" smtClean="0">
                <a:latin typeface="+mn-lt"/>
              </a:rPr>
              <a:t>R</a:t>
            </a:r>
            <a:r>
              <a:rPr lang="en-US" sz="1050" baseline="30000" dirty="0" smtClean="0">
                <a:latin typeface="+mn-lt"/>
              </a:rPr>
              <a:t>2 </a:t>
            </a:r>
            <a:r>
              <a:rPr lang="en-US" sz="1050" dirty="0" smtClean="0">
                <a:latin typeface="+mn-lt"/>
              </a:rPr>
              <a:t>= 0.9360   	   Adj. R</a:t>
            </a:r>
            <a:r>
              <a:rPr lang="en-US" sz="1050" baseline="30000" dirty="0" smtClean="0">
                <a:latin typeface="+mn-lt"/>
              </a:rPr>
              <a:t>2</a:t>
            </a:r>
            <a:r>
              <a:rPr lang="en-US" sz="1050" dirty="0" smtClean="0">
                <a:latin typeface="+mn-lt"/>
              </a:rPr>
              <a:t> = 0.9293           Pred. R</a:t>
            </a:r>
            <a:r>
              <a:rPr lang="en-US" sz="1050" baseline="30000" dirty="0" smtClean="0">
                <a:latin typeface="+mn-lt"/>
              </a:rPr>
              <a:t>2</a:t>
            </a:r>
            <a:r>
              <a:rPr lang="en-US" sz="1050" dirty="0" smtClean="0">
                <a:latin typeface="+mn-lt"/>
              </a:rPr>
              <a:t> = 0.9193                </a:t>
            </a:r>
            <a:r>
              <a:rPr lang="en-US" sz="1050" dirty="0" err="1" smtClean="0">
                <a:latin typeface="+mn-lt"/>
              </a:rPr>
              <a:t>Adeq</a:t>
            </a:r>
            <a:r>
              <a:rPr lang="en-US" sz="1050" dirty="0" smtClean="0">
                <a:latin typeface="+mn-lt"/>
              </a:rPr>
              <a:t>. Precision = 39.2</a:t>
            </a:r>
          </a:p>
          <a:p>
            <a:endParaRPr lang="en-US" sz="2800" dirty="0" smtClean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72400" y="2133600"/>
            <a:ext cx="716054" cy="302598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6630" y="1676400"/>
            <a:ext cx="5488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Analysis of Variance Table for Case I (2</a:t>
            </a:r>
            <a:r>
              <a:rPr lang="en-US" sz="1050" b="1" baseline="-25000" dirty="0">
                <a:solidFill>
                  <a:prstClr val="black"/>
                </a:solidFill>
                <a:latin typeface="Calibri" pitchFamily="34" charset="0"/>
              </a:rPr>
              <a:t>V</a:t>
            </a:r>
            <a:r>
              <a:rPr lang="en-US" sz="1050" b="1" baseline="30000" dirty="0">
                <a:solidFill>
                  <a:prstClr val="black"/>
                </a:solidFill>
                <a:latin typeface="Calibri" pitchFamily="34" charset="0"/>
              </a:rPr>
              <a:t>5-1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</a:rPr>
              <a:t>Fractional Factorial); p-value &lt;</a:t>
            </a:r>
            <a:r>
              <a:rPr lang="en-US" sz="1050" b="1" dirty="0" smtClean="0">
                <a:solidFill>
                  <a:prstClr val="black"/>
                </a:solidFill>
                <a:latin typeface="Calibri" pitchFamily="34" charset="0"/>
              </a:rPr>
              <a:t>0.1</a:t>
            </a:r>
            <a:endParaRPr lang="en-US" sz="105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04290" y="6014042"/>
            <a:ext cx="552622" cy="275993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1358" y="6067474"/>
            <a:ext cx="552622" cy="247186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Approach</a:t>
            </a:r>
            <a:br>
              <a:rPr lang="en-US" dirty="0"/>
            </a:br>
            <a:r>
              <a:rPr lang="en-US" sz="2400" dirty="0" smtClean="0"/>
              <a:t>Step 6 - Statistical Analysis (Case II)</a:t>
            </a:r>
            <a:endParaRPr lang="en-US" sz="2400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 rot="10800000" flipV="1">
            <a:off x="25875" y="3640816"/>
            <a:ext cx="3077686" cy="599779"/>
          </a:xfrm>
          <a:prstGeom prst="wedgeRoundRectCallout">
            <a:avLst>
              <a:gd name="adj1" fmla="val -66511"/>
              <a:gd name="adj2" fmla="val -1835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Factor D has no </a:t>
            </a:r>
            <a:r>
              <a:rPr lang="en-US" sz="2000" dirty="0">
                <a:solidFill>
                  <a:schemeClr val="tx1"/>
                </a:solidFill>
              </a:rPr>
              <a:t>significant effect on </a:t>
            </a:r>
            <a:r>
              <a:rPr lang="en-US" sz="2000" dirty="0" smtClean="0">
                <a:solidFill>
                  <a:schemeClr val="tx1"/>
                </a:solidFill>
              </a:rPr>
              <a:t>the response.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10800000" flipV="1">
            <a:off x="6215334" y="3727806"/>
            <a:ext cx="2895600" cy="615594"/>
          </a:xfrm>
          <a:prstGeom prst="wedgeRoundRectCallout">
            <a:avLst>
              <a:gd name="adj1" fmla="val 31667"/>
              <a:gd name="adj2" fmla="val -1330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F-values consistent with complete randomization.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478742"/>
            <a:ext cx="896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Continuous</a:t>
            </a:r>
            <a:endParaRPr lang="en-US" sz="1200" dirty="0">
              <a:latin typeface="+mn-lt"/>
            </a:endParaRPr>
          </a:p>
        </p:txBody>
      </p:sp>
      <p:cxnSp>
        <p:nvCxnSpPr>
          <p:cNvPr id="5" name="Straight Arrow Connector 4"/>
          <p:cNvCxnSpPr>
            <a:stCxn id="3" idx="1"/>
            <a:endCxn id="19" idx="5"/>
          </p:cNvCxnSpPr>
          <p:nvPr/>
        </p:nvCxnSpPr>
        <p:spPr>
          <a:xfrm flipH="1" flipV="1">
            <a:off x="1133050" y="6278460"/>
            <a:ext cx="390950" cy="338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17" idx="4"/>
          </p:cNvCxnSpPr>
          <p:nvPr/>
        </p:nvCxnSpPr>
        <p:spPr>
          <a:xfrm flipV="1">
            <a:off x="2420592" y="6290035"/>
            <a:ext cx="460009" cy="327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 rot="10800000" flipV="1">
            <a:off x="3962400" y="5930896"/>
            <a:ext cx="2743200" cy="599779"/>
          </a:xfrm>
          <a:prstGeom prst="wedgeRoundRectCallout">
            <a:avLst>
              <a:gd name="adj1" fmla="val 89610"/>
              <a:gd name="adj2" fmla="val -1087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Continuous factors yield response surfaces.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</a:t>
            </a:r>
            <a:r>
              <a:rPr lang="en-US" sz="2400" dirty="0"/>
              <a:t>6</a:t>
            </a:r>
            <a:r>
              <a:rPr lang="en-US" sz="2400" dirty="0" smtClean="0"/>
              <a:t> – Diagnostics (Case II)</a:t>
            </a:r>
            <a:endParaRPr lang="en-US" sz="2400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40098" y="3947396"/>
            <a:ext cx="2775302" cy="2000027"/>
            <a:chOff x="6018909" y="4193956"/>
            <a:chExt cx="2775302" cy="2148274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8909" y="4193956"/>
              <a:ext cx="2775302" cy="214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val 30"/>
            <p:cNvSpPr/>
            <p:nvPr/>
          </p:nvSpPr>
          <p:spPr>
            <a:xfrm>
              <a:off x="8351379" y="5783282"/>
              <a:ext cx="282969" cy="157019"/>
            </a:xfrm>
            <a:prstGeom prst="ellipse">
              <a:avLst/>
            </a:prstGeom>
            <a:solidFill>
              <a:srgbClr val="FFFF99">
                <a:alpha val="20392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01391" y="3946394"/>
            <a:ext cx="2878871" cy="1979978"/>
            <a:chOff x="3084139" y="4193956"/>
            <a:chExt cx="2878871" cy="2177977"/>
          </a:xfrm>
        </p:grpSpPr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4139" y="4193956"/>
              <a:ext cx="2878871" cy="2177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Oval 31"/>
            <p:cNvSpPr/>
            <p:nvPr/>
          </p:nvSpPr>
          <p:spPr>
            <a:xfrm>
              <a:off x="4483982" y="5707413"/>
              <a:ext cx="282969" cy="157019"/>
            </a:xfrm>
            <a:prstGeom prst="ellipse">
              <a:avLst/>
            </a:prstGeom>
            <a:solidFill>
              <a:srgbClr val="FFFF99">
                <a:alpha val="20392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35231" y="1752600"/>
            <a:ext cx="2743201" cy="2060101"/>
            <a:chOff x="5869476" y="1460758"/>
            <a:chExt cx="2647138" cy="2060101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9476" y="1460758"/>
              <a:ext cx="2647138" cy="2060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32"/>
            <p:cNvSpPr/>
            <p:nvPr/>
          </p:nvSpPr>
          <p:spPr>
            <a:xfrm>
              <a:off x="6494840" y="2845458"/>
              <a:ext cx="282969" cy="157019"/>
            </a:xfrm>
            <a:prstGeom prst="ellipse">
              <a:avLst/>
            </a:prstGeom>
            <a:solidFill>
              <a:srgbClr val="FFFF99">
                <a:alpha val="20392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02489" y="1726722"/>
            <a:ext cx="2874181" cy="2081643"/>
            <a:chOff x="3138611" y="1423004"/>
            <a:chExt cx="2790305" cy="2081643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8611" y="1423004"/>
              <a:ext cx="2790305" cy="208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val 33"/>
            <p:cNvSpPr/>
            <p:nvPr/>
          </p:nvSpPr>
          <p:spPr>
            <a:xfrm>
              <a:off x="4037669" y="2415038"/>
              <a:ext cx="282969" cy="157019"/>
            </a:xfrm>
            <a:prstGeom prst="ellipse">
              <a:avLst/>
            </a:prstGeom>
            <a:solidFill>
              <a:srgbClr val="FFFF99">
                <a:alpha val="20392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132" y="3945609"/>
            <a:ext cx="2905007" cy="1964295"/>
            <a:chOff x="179132" y="4293657"/>
            <a:chExt cx="2905007" cy="2061024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132" y="4293657"/>
              <a:ext cx="2905007" cy="206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34"/>
            <p:cNvSpPr/>
            <p:nvPr/>
          </p:nvSpPr>
          <p:spPr>
            <a:xfrm>
              <a:off x="2579424" y="5605314"/>
              <a:ext cx="282969" cy="157019"/>
            </a:xfrm>
            <a:prstGeom prst="ellipse">
              <a:avLst/>
            </a:prstGeom>
            <a:solidFill>
              <a:srgbClr val="FFFF99">
                <a:alpha val="20392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85800" y="1873152"/>
            <a:ext cx="224188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Design</a:t>
            </a: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2</a:t>
            </a:r>
            <a:r>
              <a:rPr lang="en-US" sz="1600" baseline="30000" dirty="0" smtClean="0">
                <a:latin typeface="+mn-lt"/>
              </a:rPr>
              <a:t>5</a:t>
            </a:r>
            <a:r>
              <a:rPr lang="en-US" sz="1600" dirty="0" smtClean="0">
                <a:latin typeface="+mn-lt"/>
              </a:rPr>
              <a:t> Factorial</a:t>
            </a:r>
          </a:p>
          <a:p>
            <a:pPr algn="ctr"/>
            <a:r>
              <a:rPr lang="en-US" sz="1600" dirty="0" smtClean="0">
                <a:latin typeface="+mn-lt"/>
              </a:rPr>
              <a:t>2 Replicates</a:t>
            </a:r>
          </a:p>
          <a:p>
            <a:pPr algn="ctr"/>
            <a:endParaRPr lang="en-US" sz="8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96000"/>
            <a:ext cx="7315200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800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Validating the data </a:t>
            </a:r>
            <a:r>
              <a:rPr lang="en-US" dirty="0">
                <a:latin typeface="+mn-lt"/>
              </a:rPr>
              <a:t>and the statistical assumptions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69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8"/>
          <p:cNvSpPr>
            <a:spLocks noChangeArrowheads="1"/>
          </p:cNvSpPr>
          <p:nvPr/>
        </p:nvSpPr>
        <p:spPr bwMode="auto">
          <a:xfrm>
            <a:off x="2819400" y="1818144"/>
            <a:ext cx="62896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	</a:t>
            </a:r>
            <a:r>
              <a:rPr lang="en-US" sz="1200" b="1" dirty="0">
                <a:latin typeface="Calibri" pitchFamily="34" charset="0"/>
              </a:rPr>
              <a:t>Sum of		Mean	F	p-value</a:t>
            </a:r>
            <a:br>
              <a:rPr lang="en-US" sz="1200" b="1" dirty="0">
                <a:latin typeface="Calibri" pitchFamily="34" charset="0"/>
              </a:rPr>
            </a:br>
            <a:r>
              <a:rPr lang="en-US" sz="1200" b="1" dirty="0">
                <a:latin typeface="Calibri" pitchFamily="34" charset="0"/>
              </a:rPr>
              <a:t>Source	Squares	</a:t>
            </a:r>
            <a:r>
              <a:rPr lang="en-US" sz="1200" b="1" dirty="0" smtClean="0">
                <a:latin typeface="Calibri" pitchFamily="34" charset="0"/>
              </a:rPr>
              <a:t>   </a:t>
            </a:r>
            <a:r>
              <a:rPr lang="en-US" sz="1200" b="1" dirty="0" err="1" smtClean="0">
                <a:latin typeface="Calibri" pitchFamily="34" charset="0"/>
              </a:rPr>
              <a:t>df</a:t>
            </a:r>
            <a:r>
              <a:rPr lang="en-US" sz="1200" b="1" dirty="0">
                <a:latin typeface="Calibri" pitchFamily="34" charset="0"/>
              </a:rPr>
              <a:t>	Square	Value	</a:t>
            </a:r>
            <a:r>
              <a:rPr lang="en-US" sz="1200" b="1" dirty="0" err="1">
                <a:latin typeface="Calibri" pitchFamily="34" charset="0"/>
              </a:rPr>
              <a:t>Prob</a:t>
            </a:r>
            <a:r>
              <a:rPr lang="en-US" sz="1200" b="1" dirty="0">
                <a:latin typeface="Calibri" pitchFamily="34" charset="0"/>
              </a:rPr>
              <a:t> &gt; F</a:t>
            </a:r>
          </a:p>
          <a:p>
            <a:r>
              <a:rPr lang="en-US" sz="1200" dirty="0">
                <a:latin typeface="Calibri" pitchFamily="34" charset="0"/>
              </a:rPr>
              <a:t>Model	1524.59	</a:t>
            </a:r>
            <a:r>
              <a:rPr lang="en-US" sz="1200" dirty="0" smtClean="0">
                <a:latin typeface="Calibri" pitchFamily="34" charset="0"/>
              </a:rPr>
              <a:t>    5</a:t>
            </a:r>
            <a:r>
              <a:rPr lang="en-US" sz="1200" dirty="0">
                <a:latin typeface="Calibri" pitchFamily="34" charset="0"/>
              </a:rPr>
              <a:t>	304.92	141.81	&lt; 0.0001     significant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A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423.11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</a:t>
            </a:r>
            <a:r>
              <a:rPr lang="en-US" sz="1200" i="1" dirty="0">
                <a:latin typeface="Calibri" pitchFamily="34" charset="0"/>
              </a:rPr>
              <a:t>	423.11	196.78	&lt; 0.0001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B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636.09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</a:t>
            </a:r>
            <a:r>
              <a:rPr lang="en-US" sz="1200" i="1" dirty="0">
                <a:latin typeface="Calibri" pitchFamily="34" charset="0"/>
              </a:rPr>
              <a:t>	636.09	295.83	&lt; 0.0001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C	  191.10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</a:t>
            </a:r>
            <a:r>
              <a:rPr lang="en-US" sz="1200" i="1" dirty="0">
                <a:latin typeface="Calibri" pitchFamily="34" charset="0"/>
              </a:rPr>
              <a:t>	191.10	</a:t>
            </a:r>
            <a:r>
              <a:rPr lang="en-US" sz="1200" i="1" dirty="0" smtClean="0">
                <a:latin typeface="Calibri" pitchFamily="34" charset="0"/>
              </a:rPr>
              <a:t>  88.88</a:t>
            </a:r>
            <a:r>
              <a:rPr lang="en-US" sz="1200" i="1" dirty="0">
                <a:latin typeface="Calibri" pitchFamily="34" charset="0"/>
              </a:rPr>
              <a:t>	&lt; 0.0001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E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  2.90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2.90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1.35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0.2467</a:t>
            </a:r>
            <a:r>
              <a:rPr lang="en-US" sz="1200" i="1" dirty="0">
                <a:latin typeface="Calibri" pitchFamily="34" charset="0"/>
              </a:rPr>
              <a:t/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  BE	</a:t>
            </a:r>
            <a:r>
              <a:rPr lang="en-US" sz="1200" i="1" dirty="0" smtClean="0">
                <a:latin typeface="Calibri" pitchFamily="34" charset="0"/>
              </a:rPr>
              <a:t>    15.04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15.04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7.00  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0.0089</a:t>
            </a:r>
            <a:r>
              <a:rPr lang="en-US" sz="1200" i="1" dirty="0">
                <a:latin typeface="Calibri" pitchFamily="34" charset="0"/>
              </a:rPr>
              <a:t/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Curvature	</a:t>
            </a:r>
            <a:r>
              <a:rPr lang="en-US" sz="1200" i="1" dirty="0" smtClean="0">
                <a:latin typeface="Calibri" pitchFamily="34" charset="0"/>
              </a:rPr>
              <a:t>    22.76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8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2.84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1.32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0.2346   not </a:t>
            </a:r>
            <a:r>
              <a:rPr lang="en-US" sz="1200" i="1" dirty="0">
                <a:latin typeface="Calibri" pitchFamily="34" charset="0"/>
              </a:rPr>
              <a:t>significant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Residual	</a:t>
            </a:r>
            <a:r>
              <a:rPr lang="en-US" sz="1200" i="1" dirty="0" smtClean="0">
                <a:latin typeface="Calibri" pitchFamily="34" charset="0"/>
              </a:rPr>
              <a:t>  382.73</a:t>
            </a:r>
            <a:r>
              <a:rPr lang="en-US" sz="1200" i="1" dirty="0">
                <a:latin typeface="Calibri" pitchFamily="34" charset="0"/>
              </a:rPr>
              <a:t>	178	</a:t>
            </a:r>
            <a:r>
              <a:rPr lang="en-US" sz="1200" i="1" dirty="0" smtClean="0">
                <a:latin typeface="Calibri" pitchFamily="34" charset="0"/>
              </a:rPr>
              <a:t>    2.15</a:t>
            </a:r>
            <a:r>
              <a:rPr lang="en-US" sz="1200" i="1" dirty="0">
                <a:latin typeface="Calibri" pitchFamily="34" charset="0"/>
              </a:rPr>
              <a:t/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Lack of Fit	</a:t>
            </a:r>
            <a:r>
              <a:rPr lang="en-US" sz="1200" i="1" dirty="0" smtClean="0">
                <a:latin typeface="Calibri" pitchFamily="34" charset="0"/>
              </a:rPr>
              <a:t>    52.47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34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1.54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0.67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0.9112   not </a:t>
            </a:r>
            <a:r>
              <a:rPr lang="en-US" sz="1200" i="1" dirty="0">
                <a:latin typeface="Calibri" pitchFamily="34" charset="0"/>
              </a:rPr>
              <a:t>significant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Pure Error	</a:t>
            </a:r>
            <a:r>
              <a:rPr lang="en-US" sz="1200" i="1" dirty="0" smtClean="0">
                <a:latin typeface="Calibri" pitchFamily="34" charset="0"/>
              </a:rPr>
              <a:t>  330.26</a:t>
            </a:r>
            <a:r>
              <a:rPr lang="en-US" sz="1200" i="1" dirty="0">
                <a:latin typeface="Calibri" pitchFamily="34" charset="0"/>
              </a:rPr>
              <a:t>	144	</a:t>
            </a:r>
            <a:r>
              <a:rPr lang="en-US" sz="1200" i="1" dirty="0" smtClean="0">
                <a:latin typeface="Calibri" pitchFamily="34" charset="0"/>
              </a:rPr>
              <a:t>    2.29</a:t>
            </a:r>
            <a:r>
              <a:rPr lang="en-US" sz="1200" i="1" dirty="0">
                <a:latin typeface="Calibri" pitchFamily="34" charset="0"/>
              </a:rPr>
              <a:t/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 err="1">
                <a:latin typeface="Calibri" pitchFamily="34" charset="0"/>
              </a:rPr>
              <a:t>Cor</a:t>
            </a:r>
            <a:r>
              <a:rPr lang="en-US" sz="1200" i="1" dirty="0">
                <a:latin typeface="Calibri" pitchFamily="34" charset="0"/>
              </a:rPr>
              <a:t> Total	1930.08	191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6531" y="1657231"/>
            <a:ext cx="2636837" cy="1998662"/>
            <a:chOff x="186531" y="1657231"/>
            <a:chExt cx="2636837" cy="1998662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531" y="1657231"/>
              <a:ext cx="2636837" cy="1998662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20199" y="2385758"/>
              <a:ext cx="638175" cy="88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 9"/>
          <p:cNvSpPr/>
          <p:nvPr/>
        </p:nvSpPr>
        <p:spPr>
          <a:xfrm>
            <a:off x="7439025" y="3305222"/>
            <a:ext cx="709613" cy="218980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89400" y="2032000"/>
          <a:ext cx="914400" cy="198438"/>
        </p:xfrm>
        <a:graphic>
          <a:graphicData uri="http://schemas.openxmlformats.org/presentationml/2006/ole">
            <p:oleObj spid="_x0000_s5608" name="Equation" r:id="rId6" imgW="435285" imgH="677109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77652" y="4807803"/>
            <a:ext cx="5166479" cy="9694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Reduced Empirical Model </a:t>
            </a:r>
            <a:r>
              <a:rPr lang="en-US" b="1" dirty="0" smtClean="0">
                <a:latin typeface="+mn-lt"/>
              </a:rPr>
              <a:t>(Adjusted, Coded </a:t>
            </a:r>
            <a:r>
              <a:rPr lang="en-US" b="1" dirty="0">
                <a:latin typeface="+mn-lt"/>
              </a:rPr>
              <a:t>Factors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R = I + </a:t>
            </a:r>
            <a:r>
              <a:rPr lang="en-US" i="1" dirty="0" smtClean="0">
                <a:latin typeface="+mn-lt"/>
              </a:rPr>
              <a:t>x</a:t>
            </a:r>
            <a:r>
              <a:rPr lang="en-US" i="1" baseline="-25000" dirty="0" smtClean="0">
                <a:latin typeface="+mn-lt"/>
              </a:rPr>
              <a:t>1</a:t>
            </a:r>
            <a:r>
              <a:rPr lang="en-US" i="1" dirty="0" smtClean="0">
                <a:latin typeface="+mn-lt"/>
              </a:rPr>
              <a:t>A </a:t>
            </a:r>
            <a:r>
              <a:rPr lang="en-US" i="1" dirty="0">
                <a:latin typeface="+mn-lt"/>
              </a:rPr>
              <a:t>+ </a:t>
            </a:r>
            <a:r>
              <a:rPr lang="en-US" i="1" dirty="0" smtClean="0">
                <a:latin typeface="+mn-lt"/>
              </a:rPr>
              <a:t>x</a:t>
            </a:r>
            <a:r>
              <a:rPr lang="en-US" i="1" baseline="-25000" dirty="0" smtClean="0">
                <a:latin typeface="+mn-lt"/>
              </a:rPr>
              <a:t>2</a:t>
            </a:r>
            <a:r>
              <a:rPr lang="en-US" i="1" dirty="0" smtClean="0">
                <a:latin typeface="+mn-lt"/>
              </a:rPr>
              <a:t>B –x</a:t>
            </a:r>
            <a:r>
              <a:rPr lang="en-US" i="1" baseline="-25000" dirty="0" smtClean="0">
                <a:latin typeface="+mn-lt"/>
              </a:rPr>
              <a:t>3</a:t>
            </a:r>
            <a:r>
              <a:rPr lang="en-US" i="1" dirty="0" smtClean="0">
                <a:latin typeface="+mn-lt"/>
              </a:rPr>
              <a:t>C +x5E </a:t>
            </a:r>
            <a:r>
              <a:rPr lang="en-US" i="1" dirty="0">
                <a:latin typeface="+mn-lt"/>
              </a:rPr>
              <a:t>+ </a:t>
            </a:r>
            <a:r>
              <a:rPr lang="en-US" i="1" dirty="0" smtClean="0">
                <a:latin typeface="+mn-lt"/>
              </a:rPr>
              <a:t>x</a:t>
            </a:r>
            <a:r>
              <a:rPr lang="en-US" i="1" baseline="-25000" dirty="0" smtClean="0">
                <a:latin typeface="+mn-lt"/>
              </a:rPr>
              <a:t>25</a:t>
            </a:r>
            <a:r>
              <a:rPr lang="en-US" i="1" dirty="0" smtClean="0">
                <a:latin typeface="+mn-lt"/>
              </a:rPr>
              <a:t>BE</a:t>
            </a:r>
            <a:endParaRPr lang="en-US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</a:rPr>
              <a:t>   R</a:t>
            </a:r>
            <a:r>
              <a:rPr lang="en-US" sz="1000" baseline="30000" dirty="0" smtClean="0">
                <a:latin typeface="+mn-lt"/>
              </a:rPr>
              <a:t>2 </a:t>
            </a:r>
            <a:r>
              <a:rPr lang="en-US" sz="1000" dirty="0">
                <a:latin typeface="+mn-lt"/>
              </a:rPr>
              <a:t>= 0.7899   	  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Adj. R</a:t>
            </a:r>
            <a:r>
              <a:rPr lang="en-US" sz="1000" baseline="30000" dirty="0">
                <a:latin typeface="+mn-lt"/>
              </a:rPr>
              <a:t>2</a:t>
            </a:r>
            <a:r>
              <a:rPr lang="en-US" sz="1000" dirty="0">
                <a:latin typeface="+mn-lt"/>
              </a:rPr>
              <a:t> = 0.7843      </a:t>
            </a:r>
            <a:r>
              <a:rPr lang="en-US" sz="1000" dirty="0" smtClean="0">
                <a:latin typeface="+mn-lt"/>
              </a:rPr>
              <a:t>        </a:t>
            </a:r>
            <a:r>
              <a:rPr lang="en-US" sz="1000" dirty="0">
                <a:latin typeface="+mn-lt"/>
              </a:rPr>
              <a:t>Pred. R</a:t>
            </a:r>
            <a:r>
              <a:rPr lang="en-US" sz="1000" baseline="30000" dirty="0">
                <a:latin typeface="+mn-lt"/>
              </a:rPr>
              <a:t>2</a:t>
            </a:r>
            <a:r>
              <a:rPr lang="en-US" sz="1000" dirty="0">
                <a:latin typeface="+mn-lt"/>
              </a:rPr>
              <a:t> = 0.7775           </a:t>
            </a:r>
            <a:r>
              <a:rPr lang="en-US" sz="1000" dirty="0" smtClean="0">
                <a:latin typeface="+mn-lt"/>
              </a:rPr>
              <a:t>      </a:t>
            </a:r>
            <a:r>
              <a:rPr lang="en-US" sz="1000" dirty="0" err="1">
                <a:latin typeface="+mn-lt"/>
              </a:rPr>
              <a:t>Adeq</a:t>
            </a:r>
            <a:r>
              <a:rPr lang="en-US" sz="1000" dirty="0">
                <a:latin typeface="+mn-lt"/>
              </a:rPr>
              <a:t>. Precision = 40.9</a:t>
            </a:r>
            <a:endParaRPr lang="en-US" sz="2400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43861" y="3857625"/>
            <a:ext cx="1058863" cy="244475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TextBox 17"/>
          <p:cNvSpPr txBox="1">
            <a:spLocks noChangeArrowheads="1"/>
          </p:cNvSpPr>
          <p:nvPr/>
        </p:nvSpPr>
        <p:spPr bwMode="auto">
          <a:xfrm>
            <a:off x="2863849" y="1679644"/>
            <a:ext cx="6200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Analysis of Variance Table for Case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III (</a:t>
            </a:r>
            <a:r>
              <a:rPr lang="en-US" sz="1200" b="1" dirty="0" smtClean="0">
                <a:latin typeface="Calibri" pitchFamily="34" charset="0"/>
              </a:rPr>
              <a:t>4 x 2</a:t>
            </a:r>
            <a:r>
              <a:rPr lang="en-US" sz="1200" b="1" baseline="30000" dirty="0" smtClean="0">
                <a:latin typeface="Calibri" pitchFamily="34" charset="0"/>
              </a:rPr>
              <a:t>5</a:t>
            </a:r>
            <a:r>
              <a:rPr lang="en-US" sz="1200" b="1" dirty="0" smtClean="0">
                <a:latin typeface="Calibri" pitchFamily="34" charset="0"/>
              </a:rPr>
              <a:t> Factorial + Center Points); </a:t>
            </a:r>
            <a:r>
              <a:rPr lang="en-US" sz="1200" b="1" dirty="0">
                <a:latin typeface="Calibri" pitchFamily="34" charset="0"/>
              </a:rPr>
              <a:t>p-value &lt; 0.1</a:t>
            </a:r>
          </a:p>
        </p:txBody>
      </p:sp>
      <p:sp>
        <p:nvSpPr>
          <p:cNvPr id="23" name="Oval 22"/>
          <p:cNvSpPr/>
          <p:nvPr/>
        </p:nvSpPr>
        <p:spPr>
          <a:xfrm>
            <a:off x="8034337" y="3486150"/>
            <a:ext cx="1084261" cy="244475"/>
          </a:xfrm>
          <a:prstGeom prst="ellipse">
            <a:avLst/>
          </a:prstGeom>
          <a:solidFill>
            <a:srgbClr val="FFFF99">
              <a:alpha val="20392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80" y="6048221"/>
            <a:ext cx="2806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Ref: Design Expert 8.0.7.1</a:t>
            </a:r>
            <a:endParaRPr lang="en-US" sz="10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6 - Statistical Analysis (Case III)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93" y="3999567"/>
            <a:ext cx="2632075" cy="20093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 rot="10800000" flipV="1">
            <a:off x="107933" y="997790"/>
            <a:ext cx="2711467" cy="599779"/>
          </a:xfrm>
          <a:prstGeom prst="wedgeRoundRectCallout">
            <a:avLst>
              <a:gd name="adj1" fmla="val -55412"/>
              <a:gd name="adj2" fmla="val 3069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Factors D and E are not significant.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8966289"/>
              </p:ext>
            </p:extLst>
          </p:nvPr>
        </p:nvGraphicFramePr>
        <p:xfrm>
          <a:off x="457200" y="1813560"/>
          <a:ext cx="3276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13"/>
                <a:gridCol w="370936"/>
                <a:gridCol w="309113"/>
                <a:gridCol w="370936"/>
                <a:gridCol w="925901"/>
                <a:gridCol w="990601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Empirical Error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Case I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Case II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4477697" y="3641791"/>
            <a:ext cx="4499439" cy="2682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Factor A was a 3-level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factor.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 smtClean="0">
                <a:latin typeface="+mn-lt"/>
                <a:cs typeface="+mn-cs"/>
              </a:rPr>
              <a:t>The designs for Case I and Case II used only the high and low settings (in blue)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and not the center points (in red).</a:t>
            </a:r>
            <a:endParaRPr lang="en-US" sz="16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 smtClean="0">
                <a:latin typeface="+mn-lt"/>
              </a:rPr>
              <a:t>The center points were used for confirmation.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 smtClean="0">
                <a:latin typeface="+mn-lt"/>
              </a:rPr>
              <a:t>The Empirical Error is the difference between the average (5 runs) at the center points and the respective model predictions for those factor settings.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Approach</a:t>
            </a:r>
            <a:br>
              <a:rPr lang="en-US" dirty="0"/>
            </a:br>
            <a:r>
              <a:rPr lang="en-US" sz="2400" dirty="0" smtClean="0"/>
              <a:t>Step 6 - Confirmation</a:t>
            </a:r>
            <a:endParaRPr lang="en-US" dirty="0"/>
          </a:p>
        </p:txBody>
      </p:sp>
      <p:sp>
        <p:nvSpPr>
          <p:cNvPr id="1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Rounded Rectangular Callout 136"/>
          <p:cNvSpPr/>
          <p:nvPr/>
        </p:nvSpPr>
        <p:spPr>
          <a:xfrm rot="10800000" flipV="1">
            <a:off x="381000" y="1264365"/>
            <a:ext cx="3676650" cy="489444"/>
          </a:xfrm>
          <a:prstGeom prst="wedgeRoundRectCallout">
            <a:avLst>
              <a:gd name="adj1" fmla="val -65234"/>
              <a:gd name="adj2" fmla="val -1065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Save a few runs for confirmation.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8" name="Content Placeholder 2"/>
          <p:cNvSpPr txBox="1">
            <a:spLocks/>
          </p:cNvSpPr>
          <p:nvPr/>
        </p:nvSpPr>
        <p:spPr>
          <a:xfrm>
            <a:off x="2057400" y="61722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All models are wrong, but some are useful. 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George Box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4459014" y="1860353"/>
            <a:ext cx="2182236" cy="1610622"/>
            <a:chOff x="5776748" y="1627336"/>
            <a:chExt cx="2853119" cy="2198878"/>
          </a:xfrm>
        </p:grpSpPr>
        <p:sp>
          <p:nvSpPr>
            <p:cNvPr id="135" name="Rectangle 134"/>
            <p:cNvSpPr/>
            <p:nvPr/>
          </p:nvSpPr>
          <p:spPr>
            <a:xfrm>
              <a:off x="5776748" y="1627336"/>
              <a:ext cx="2757652" cy="21027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39" name="Group 256"/>
            <p:cNvGrpSpPr>
              <a:grpSpLocks/>
            </p:cNvGrpSpPr>
            <p:nvPr/>
          </p:nvGrpSpPr>
          <p:grpSpPr bwMode="auto">
            <a:xfrm rot="10800000">
              <a:off x="6319712" y="3432006"/>
              <a:ext cx="1194731" cy="124300"/>
              <a:chOff x="1104" y="178"/>
              <a:chExt cx="1536" cy="110"/>
            </a:xfrm>
          </p:grpSpPr>
          <p:sp>
            <p:nvSpPr>
              <p:cNvPr id="217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" name="Text Box 27"/>
            <p:cNvSpPr txBox="1">
              <a:spLocks noChangeArrowheads="1"/>
            </p:cNvSpPr>
            <p:nvPr/>
          </p:nvSpPr>
          <p:spPr bwMode="auto">
            <a:xfrm>
              <a:off x="6853281" y="3520102"/>
              <a:ext cx="204148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141" name="Text Box 35"/>
            <p:cNvSpPr txBox="1">
              <a:spLocks noChangeArrowheads="1"/>
            </p:cNvSpPr>
            <p:nvPr/>
          </p:nvSpPr>
          <p:spPr bwMode="auto">
            <a:xfrm>
              <a:off x="6120203" y="3439247"/>
              <a:ext cx="19602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42" name="Text Box 36"/>
            <p:cNvSpPr txBox="1">
              <a:spLocks noChangeArrowheads="1"/>
            </p:cNvSpPr>
            <p:nvPr/>
          </p:nvSpPr>
          <p:spPr bwMode="auto">
            <a:xfrm>
              <a:off x="7508644" y="3436833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43" name="Group 263"/>
            <p:cNvGrpSpPr>
              <a:grpSpLocks/>
            </p:cNvGrpSpPr>
            <p:nvPr/>
          </p:nvGrpSpPr>
          <p:grpSpPr bwMode="auto">
            <a:xfrm rot="5400000">
              <a:off x="7655363" y="2492512"/>
              <a:ext cx="1016125" cy="119474"/>
              <a:chOff x="1104" y="178"/>
              <a:chExt cx="1536" cy="110"/>
            </a:xfrm>
          </p:grpSpPr>
          <p:sp>
            <p:nvSpPr>
              <p:cNvPr id="214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" name="Text Box 27"/>
            <p:cNvSpPr txBox="1">
              <a:spLocks noChangeArrowheads="1"/>
            </p:cNvSpPr>
            <p:nvPr/>
          </p:nvSpPr>
          <p:spPr bwMode="auto">
            <a:xfrm>
              <a:off x="8205763" y="2403812"/>
              <a:ext cx="18906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145" name="Text Box 35"/>
            <p:cNvSpPr txBox="1">
              <a:spLocks noChangeArrowheads="1"/>
            </p:cNvSpPr>
            <p:nvPr/>
          </p:nvSpPr>
          <p:spPr bwMode="auto">
            <a:xfrm>
              <a:off x="8103689" y="3033761"/>
              <a:ext cx="1971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146" name="Text Box 36"/>
            <p:cNvSpPr txBox="1">
              <a:spLocks noChangeArrowheads="1"/>
            </p:cNvSpPr>
            <p:nvPr/>
          </p:nvSpPr>
          <p:spPr bwMode="auto">
            <a:xfrm>
              <a:off x="8108329" y="1810067"/>
              <a:ext cx="191389" cy="20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004534" y="1750112"/>
              <a:ext cx="818978" cy="795969"/>
              <a:chOff x="1185052" y="1886076"/>
              <a:chExt cx="973097" cy="865336"/>
            </a:xfrm>
          </p:grpSpPr>
          <p:grpSp>
            <p:nvGrpSpPr>
              <p:cNvPr id="200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02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3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4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5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48" name="Group 270"/>
            <p:cNvGrpSpPr>
              <a:grpSpLocks/>
            </p:cNvGrpSpPr>
            <p:nvPr/>
          </p:nvGrpSpPr>
          <p:grpSpPr bwMode="auto">
            <a:xfrm>
              <a:off x="8038300" y="3203884"/>
              <a:ext cx="591567" cy="622330"/>
              <a:chOff x="1740" y="4698"/>
              <a:chExt cx="845" cy="971"/>
            </a:xfrm>
          </p:grpSpPr>
          <p:sp>
            <p:nvSpPr>
              <p:cNvPr id="194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95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96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97" name="Text Box 20"/>
              <p:cNvSpPr txBox="1">
                <a:spLocks noChangeArrowheads="1"/>
              </p:cNvSpPr>
              <p:nvPr/>
            </p:nvSpPr>
            <p:spPr bwMode="auto">
              <a:xfrm>
                <a:off x="2123" y="5177"/>
                <a:ext cx="462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B</a:t>
                </a:r>
              </a:p>
            </p:txBody>
          </p:sp>
          <p:sp>
            <p:nvSpPr>
              <p:cNvPr id="198" name="Text Box 21"/>
              <p:cNvSpPr txBox="1">
                <a:spLocks noChangeArrowheads="1"/>
              </p:cNvSpPr>
              <p:nvPr/>
            </p:nvSpPr>
            <p:spPr bwMode="auto">
              <a:xfrm>
                <a:off x="2006" y="4890"/>
                <a:ext cx="471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A</a:t>
                </a:r>
              </a:p>
            </p:txBody>
          </p:sp>
          <p:sp>
            <p:nvSpPr>
              <p:cNvPr id="199" name="Text Box 22"/>
              <p:cNvSpPr txBox="1">
                <a:spLocks noChangeArrowheads="1"/>
              </p:cNvSpPr>
              <p:nvPr/>
            </p:nvSpPr>
            <p:spPr bwMode="auto">
              <a:xfrm>
                <a:off x="1740" y="4698"/>
                <a:ext cx="45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6004856" y="2647919"/>
              <a:ext cx="818978" cy="795969"/>
              <a:chOff x="1185052" y="1886076"/>
              <a:chExt cx="973097" cy="865336"/>
            </a:xfrm>
          </p:grpSpPr>
          <p:grpSp>
            <p:nvGrpSpPr>
              <p:cNvPr id="180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8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5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>
              <a:off x="7222589" y="2653750"/>
              <a:ext cx="818978" cy="795969"/>
              <a:chOff x="1185052" y="1886076"/>
              <a:chExt cx="973097" cy="865336"/>
            </a:xfrm>
          </p:grpSpPr>
          <p:grpSp>
            <p:nvGrpSpPr>
              <p:cNvPr id="166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6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9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70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71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7222589" y="1767519"/>
              <a:ext cx="818978" cy="795969"/>
              <a:chOff x="1185052" y="1886076"/>
              <a:chExt cx="973097" cy="865336"/>
            </a:xfrm>
          </p:grpSpPr>
          <p:grpSp>
            <p:nvGrpSpPr>
              <p:cNvPr id="152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54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5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6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7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grpSp>
        <p:nvGrpSpPr>
          <p:cNvPr id="221" name="Group 220"/>
          <p:cNvGrpSpPr/>
          <p:nvPr/>
        </p:nvGrpSpPr>
        <p:grpSpPr>
          <a:xfrm>
            <a:off x="6867052" y="1884427"/>
            <a:ext cx="2182059" cy="1612360"/>
            <a:chOff x="914400" y="1752600"/>
            <a:chExt cx="3388363" cy="2390517"/>
          </a:xfrm>
        </p:grpSpPr>
        <p:sp>
          <p:nvSpPr>
            <p:cNvPr id="222" name="Rectangle 221"/>
            <p:cNvSpPr/>
            <p:nvPr/>
          </p:nvSpPr>
          <p:spPr>
            <a:xfrm>
              <a:off x="914400" y="1752600"/>
              <a:ext cx="3276600" cy="228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23" name="Group 256"/>
            <p:cNvGrpSpPr>
              <a:grpSpLocks/>
            </p:cNvGrpSpPr>
            <p:nvPr/>
          </p:nvGrpSpPr>
          <p:grpSpPr bwMode="auto">
            <a:xfrm rot="10800000">
              <a:off x="1559541" y="3714544"/>
              <a:ext cx="1419561" cy="135133"/>
              <a:chOff x="1104" y="178"/>
              <a:chExt cx="1536" cy="110"/>
            </a:xfrm>
          </p:grpSpPr>
          <p:sp>
            <p:nvSpPr>
              <p:cNvPr id="337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4" name="Text Box 27"/>
            <p:cNvSpPr txBox="1">
              <a:spLocks noChangeArrowheads="1"/>
            </p:cNvSpPr>
            <p:nvPr/>
          </p:nvSpPr>
          <p:spPr bwMode="auto">
            <a:xfrm>
              <a:off x="2193520" y="3810317"/>
              <a:ext cx="242566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225" name="Text Box 35"/>
            <p:cNvSpPr txBox="1">
              <a:spLocks noChangeArrowheads="1"/>
            </p:cNvSpPr>
            <p:nvPr/>
          </p:nvSpPr>
          <p:spPr bwMode="auto">
            <a:xfrm>
              <a:off x="1322488" y="3722416"/>
              <a:ext cx="232919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226" name="Text Box 36"/>
            <p:cNvSpPr txBox="1">
              <a:spLocks noChangeArrowheads="1"/>
            </p:cNvSpPr>
            <p:nvPr/>
          </p:nvSpPr>
          <p:spPr bwMode="auto">
            <a:xfrm>
              <a:off x="2972212" y="3719792"/>
              <a:ext cx="227405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227" name="Group 263"/>
            <p:cNvGrpSpPr>
              <a:grpSpLocks/>
            </p:cNvGrpSpPr>
            <p:nvPr/>
          </p:nvGrpSpPr>
          <p:grpSpPr bwMode="auto">
            <a:xfrm rot="5400000">
              <a:off x="3197874" y="2687139"/>
              <a:ext cx="1104679" cy="141957"/>
              <a:chOff x="1104" y="178"/>
              <a:chExt cx="1536" cy="110"/>
            </a:xfrm>
          </p:grpSpPr>
          <p:sp>
            <p:nvSpPr>
              <p:cNvPr id="334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" name="Text Box 27"/>
            <p:cNvSpPr txBox="1">
              <a:spLocks noChangeArrowheads="1"/>
            </p:cNvSpPr>
            <p:nvPr/>
          </p:nvSpPr>
          <p:spPr bwMode="auto">
            <a:xfrm>
              <a:off x="3800519" y="2596745"/>
              <a:ext cx="224649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229" name="Text Box 35"/>
            <p:cNvSpPr txBox="1">
              <a:spLocks noChangeArrowheads="1"/>
            </p:cNvSpPr>
            <p:nvPr/>
          </p:nvSpPr>
          <p:spPr bwMode="auto">
            <a:xfrm>
              <a:off x="3679236" y="3281593"/>
              <a:ext cx="234297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230" name="Text Box 36"/>
            <p:cNvSpPr txBox="1">
              <a:spLocks noChangeArrowheads="1"/>
            </p:cNvSpPr>
            <p:nvPr/>
          </p:nvSpPr>
          <p:spPr bwMode="auto">
            <a:xfrm>
              <a:off x="3684749" y="1951256"/>
              <a:ext cx="227406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185052" y="1886076"/>
              <a:ext cx="973097" cy="865336"/>
              <a:chOff x="1185052" y="1886076"/>
              <a:chExt cx="973097" cy="865336"/>
            </a:xfrm>
          </p:grpSpPr>
          <p:grpSp>
            <p:nvGrpSpPr>
              <p:cNvPr id="316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326" name="Rectangle 325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28" name="Straight Connector 327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31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9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0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1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2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3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4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5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32" name="Group 270"/>
            <p:cNvGrpSpPr>
              <a:grpSpLocks/>
            </p:cNvGrpSpPr>
            <p:nvPr/>
          </p:nvGrpSpPr>
          <p:grpSpPr bwMode="auto">
            <a:xfrm>
              <a:off x="3600706" y="3467247"/>
              <a:ext cx="702057" cy="675870"/>
              <a:chOff x="1739" y="4699"/>
              <a:chExt cx="844" cy="970"/>
            </a:xfrm>
          </p:grpSpPr>
          <p:sp>
            <p:nvSpPr>
              <p:cNvPr id="310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311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312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313" name="Text Box 20"/>
              <p:cNvSpPr txBox="1">
                <a:spLocks noChangeArrowheads="1"/>
              </p:cNvSpPr>
              <p:nvPr/>
            </p:nvSpPr>
            <p:spPr bwMode="auto">
              <a:xfrm>
                <a:off x="2122" y="5178"/>
                <a:ext cx="461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B</a:t>
                </a:r>
              </a:p>
            </p:txBody>
          </p:sp>
          <p:sp>
            <p:nvSpPr>
              <p:cNvPr id="314" name="Text Box 21"/>
              <p:cNvSpPr txBox="1">
                <a:spLocks noChangeArrowheads="1"/>
              </p:cNvSpPr>
              <p:nvPr/>
            </p:nvSpPr>
            <p:spPr bwMode="auto">
              <a:xfrm>
                <a:off x="2005" y="4891"/>
                <a:ext cx="470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A</a:t>
                </a:r>
              </a:p>
            </p:txBody>
          </p:sp>
          <p:sp>
            <p:nvSpPr>
              <p:cNvPr id="315" name="Text Box 22"/>
              <p:cNvSpPr txBox="1">
                <a:spLocks noChangeArrowheads="1"/>
              </p:cNvSpPr>
              <p:nvPr/>
            </p:nvSpPr>
            <p:spPr bwMode="auto">
              <a:xfrm>
                <a:off x="1739" y="4699"/>
                <a:ext cx="458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185435" y="2862125"/>
              <a:ext cx="973097" cy="865336"/>
              <a:chOff x="1185052" y="1886076"/>
              <a:chExt cx="973097" cy="865336"/>
            </a:xfrm>
          </p:grpSpPr>
          <p:grpSp>
            <p:nvGrpSpPr>
              <p:cNvPr id="292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302" name="Rectangle 301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04" name="Straight Connector 303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94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5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6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7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8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99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0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1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2632326" y="2868464"/>
              <a:ext cx="973097" cy="865336"/>
              <a:chOff x="1185052" y="1886076"/>
              <a:chExt cx="973097" cy="865336"/>
            </a:xfrm>
          </p:grpSpPr>
          <p:grpSp>
            <p:nvGrpSpPr>
              <p:cNvPr id="274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76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7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8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9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0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1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2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3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632326" y="1905000"/>
              <a:ext cx="973097" cy="865336"/>
              <a:chOff x="1185052" y="1886076"/>
              <a:chExt cx="973097" cy="865336"/>
            </a:xfrm>
          </p:grpSpPr>
          <p:grpSp>
            <p:nvGrpSpPr>
              <p:cNvPr id="256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66" name="Rectangle 265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25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59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0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1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2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3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4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5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236" name="Group 235"/>
            <p:cNvGrpSpPr/>
            <p:nvPr/>
          </p:nvGrpSpPr>
          <p:grpSpPr>
            <a:xfrm>
              <a:off x="2752467" y="2008139"/>
              <a:ext cx="731512" cy="614337"/>
              <a:chOff x="2752467" y="2008139"/>
              <a:chExt cx="731512" cy="614337"/>
            </a:xfrm>
          </p:grpSpPr>
          <p:sp>
            <p:nvSpPr>
              <p:cNvPr id="252" name="Oval 197"/>
              <p:cNvSpPr>
                <a:spLocks noChangeAspect="1" noChangeArrowheads="1"/>
              </p:cNvSpPr>
              <p:nvPr/>
            </p:nvSpPr>
            <p:spPr bwMode="auto">
              <a:xfrm>
                <a:off x="3376254" y="2022336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3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4" name="Oval 197"/>
              <p:cNvSpPr>
                <a:spLocks noChangeAspect="1" noChangeArrowheads="1"/>
              </p:cNvSpPr>
              <p:nvPr/>
            </p:nvSpPr>
            <p:spPr bwMode="auto">
              <a:xfrm>
                <a:off x="2752467" y="2008139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5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2759999" y="2974535"/>
              <a:ext cx="725574" cy="620275"/>
              <a:chOff x="2758405" y="2002201"/>
              <a:chExt cx="725574" cy="620275"/>
            </a:xfrm>
          </p:grpSpPr>
          <p:sp>
            <p:nvSpPr>
              <p:cNvPr id="248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9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0" name="Oval 197"/>
              <p:cNvSpPr>
                <a:spLocks noChangeAspect="1" noChangeArrowheads="1"/>
              </p:cNvSpPr>
              <p:nvPr/>
            </p:nvSpPr>
            <p:spPr bwMode="auto">
              <a:xfrm>
                <a:off x="2758405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51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1305279" y="1983768"/>
              <a:ext cx="725574" cy="620275"/>
              <a:chOff x="2758405" y="2002201"/>
              <a:chExt cx="725574" cy="620275"/>
            </a:xfrm>
          </p:grpSpPr>
          <p:sp>
            <p:nvSpPr>
              <p:cNvPr id="244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5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6" name="Oval 197"/>
              <p:cNvSpPr>
                <a:spLocks noChangeAspect="1" noChangeArrowheads="1"/>
              </p:cNvSpPr>
              <p:nvPr/>
            </p:nvSpPr>
            <p:spPr bwMode="auto">
              <a:xfrm>
                <a:off x="2758405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7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1310529" y="2971555"/>
              <a:ext cx="737450" cy="620275"/>
              <a:chOff x="2746529" y="2002201"/>
              <a:chExt cx="737450" cy="620275"/>
            </a:xfrm>
          </p:grpSpPr>
          <p:sp>
            <p:nvSpPr>
              <p:cNvPr id="240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1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2" name="Oval 197"/>
              <p:cNvSpPr>
                <a:spLocks noChangeAspect="1" noChangeArrowheads="1"/>
              </p:cNvSpPr>
              <p:nvPr/>
            </p:nvSpPr>
            <p:spPr bwMode="auto">
              <a:xfrm>
                <a:off x="2746529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43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03990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40" name="Oval 197"/>
          <p:cNvSpPr>
            <a:spLocks noChangeAspect="1" noChangeArrowheads="1"/>
          </p:cNvSpPr>
          <p:nvPr/>
        </p:nvSpPr>
        <p:spPr bwMode="auto">
          <a:xfrm>
            <a:off x="6055813" y="2046009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1" name="Oval 197"/>
          <p:cNvSpPr>
            <a:spLocks noChangeAspect="1" noChangeArrowheads="1"/>
          </p:cNvSpPr>
          <p:nvPr/>
        </p:nvSpPr>
        <p:spPr bwMode="auto">
          <a:xfrm>
            <a:off x="6062274" y="2384901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2" name="Oval 197"/>
          <p:cNvSpPr>
            <a:spLocks noChangeAspect="1" noChangeArrowheads="1"/>
          </p:cNvSpPr>
          <p:nvPr/>
        </p:nvSpPr>
        <p:spPr bwMode="auto">
          <a:xfrm>
            <a:off x="5654102" y="2036433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3" name="Oval 197"/>
          <p:cNvSpPr>
            <a:spLocks noChangeAspect="1" noChangeArrowheads="1"/>
          </p:cNvSpPr>
          <p:nvPr/>
        </p:nvSpPr>
        <p:spPr bwMode="auto">
          <a:xfrm>
            <a:off x="5662458" y="2382891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4" name="Oval 197"/>
          <p:cNvSpPr>
            <a:spLocks noChangeAspect="1" noChangeArrowheads="1"/>
          </p:cNvSpPr>
          <p:nvPr/>
        </p:nvSpPr>
        <p:spPr bwMode="auto">
          <a:xfrm>
            <a:off x="6044347" y="2689261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5" name="Oval 197"/>
          <p:cNvSpPr>
            <a:spLocks noChangeAspect="1" noChangeArrowheads="1"/>
          </p:cNvSpPr>
          <p:nvPr/>
        </p:nvSpPr>
        <p:spPr bwMode="auto">
          <a:xfrm>
            <a:off x="6050138" y="3040723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6" name="Oval 197"/>
          <p:cNvSpPr>
            <a:spLocks noChangeAspect="1" noChangeArrowheads="1"/>
          </p:cNvSpPr>
          <p:nvPr/>
        </p:nvSpPr>
        <p:spPr bwMode="auto">
          <a:xfrm>
            <a:off x="5645950" y="2688250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7" name="Oval 197"/>
          <p:cNvSpPr>
            <a:spLocks noChangeAspect="1" noChangeArrowheads="1"/>
          </p:cNvSpPr>
          <p:nvPr/>
        </p:nvSpPr>
        <p:spPr bwMode="auto">
          <a:xfrm>
            <a:off x="5667818" y="3017043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8" name="Oval 197"/>
          <p:cNvSpPr>
            <a:spLocks noChangeAspect="1" noChangeArrowheads="1"/>
          </p:cNvSpPr>
          <p:nvPr/>
        </p:nvSpPr>
        <p:spPr bwMode="auto">
          <a:xfrm>
            <a:off x="5116196" y="2029675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49" name="Oval 197"/>
          <p:cNvSpPr>
            <a:spLocks noChangeAspect="1" noChangeArrowheads="1"/>
          </p:cNvSpPr>
          <p:nvPr/>
        </p:nvSpPr>
        <p:spPr bwMode="auto">
          <a:xfrm>
            <a:off x="5126481" y="2372469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50" name="Oval 197"/>
          <p:cNvSpPr>
            <a:spLocks noChangeAspect="1" noChangeArrowheads="1"/>
          </p:cNvSpPr>
          <p:nvPr/>
        </p:nvSpPr>
        <p:spPr bwMode="auto">
          <a:xfrm>
            <a:off x="4722133" y="2019996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51" name="Oval 197"/>
          <p:cNvSpPr>
            <a:spLocks noChangeAspect="1" noChangeArrowheads="1"/>
          </p:cNvSpPr>
          <p:nvPr/>
        </p:nvSpPr>
        <p:spPr bwMode="auto">
          <a:xfrm>
            <a:off x="4726665" y="2370459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52" name="Oval 197"/>
          <p:cNvSpPr>
            <a:spLocks noChangeAspect="1" noChangeArrowheads="1"/>
          </p:cNvSpPr>
          <p:nvPr/>
        </p:nvSpPr>
        <p:spPr bwMode="auto">
          <a:xfrm>
            <a:off x="5127225" y="2695919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53" name="Oval 197"/>
          <p:cNvSpPr>
            <a:spLocks noChangeAspect="1" noChangeArrowheads="1"/>
          </p:cNvSpPr>
          <p:nvPr/>
        </p:nvSpPr>
        <p:spPr bwMode="auto">
          <a:xfrm>
            <a:off x="5137510" y="3038713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54" name="Oval 197"/>
          <p:cNvSpPr>
            <a:spLocks noChangeAspect="1" noChangeArrowheads="1"/>
          </p:cNvSpPr>
          <p:nvPr/>
        </p:nvSpPr>
        <p:spPr bwMode="auto">
          <a:xfrm>
            <a:off x="4725514" y="2686240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55" name="Oval 197"/>
          <p:cNvSpPr>
            <a:spLocks noChangeAspect="1" noChangeArrowheads="1"/>
          </p:cNvSpPr>
          <p:nvPr/>
        </p:nvSpPr>
        <p:spPr bwMode="auto">
          <a:xfrm>
            <a:off x="4737694" y="3024687"/>
            <a:ext cx="62912" cy="65891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697" y="1530653"/>
            <a:ext cx="449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           Case I                                    Case II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1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"/>
          <p:cNvGrpSpPr/>
          <p:nvPr/>
        </p:nvGrpSpPr>
        <p:grpSpPr>
          <a:xfrm>
            <a:off x="380446" y="1689099"/>
            <a:ext cx="4089400" cy="4711701"/>
            <a:chOff x="323368" y="1600198"/>
            <a:chExt cx="4089400" cy="4711701"/>
          </a:xfrm>
        </p:grpSpPr>
        <p:sp>
          <p:nvSpPr>
            <p:cNvPr id="9" name="Rectangle 8"/>
            <p:cNvSpPr/>
            <p:nvPr/>
          </p:nvSpPr>
          <p:spPr>
            <a:xfrm>
              <a:off x="323368" y="1600198"/>
              <a:ext cx="4089400" cy="47117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1800" y="1828800"/>
              <a:ext cx="914400" cy="396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2400" y="1828800"/>
              <a:ext cx="914400" cy="396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3000" y="1828800"/>
              <a:ext cx="914400" cy="396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3600" y="1828800"/>
              <a:ext cx="914400" cy="396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800" y="1906369"/>
              <a:ext cx="676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 = -1</a:t>
              </a:r>
            </a:p>
            <a:p>
              <a:r>
                <a:rPr lang="en-US" sz="1400" b="1" dirty="0" smtClean="0"/>
                <a:t>E =  1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1206" y="1906369"/>
              <a:ext cx="726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 =  -1</a:t>
              </a:r>
            </a:p>
            <a:p>
              <a:r>
                <a:rPr lang="en-US" sz="1400" b="1" dirty="0" smtClean="0"/>
                <a:t>E =  -1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31806" y="1906369"/>
              <a:ext cx="667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 =  1</a:t>
              </a:r>
            </a:p>
            <a:p>
              <a:r>
                <a:rPr lang="en-US" sz="1400" b="1" dirty="0" smtClean="0"/>
                <a:t>E = -1</a:t>
              </a:r>
              <a:endParaRPr 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7215" y="1906369"/>
              <a:ext cx="667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 =  1</a:t>
              </a:r>
            </a:p>
            <a:p>
              <a:r>
                <a:rPr lang="en-US" sz="1400" b="1" dirty="0" smtClean="0"/>
                <a:t>E =  1</a:t>
              </a:r>
              <a:endParaRPr lang="en-US" sz="1400" b="1" dirty="0"/>
            </a:p>
          </p:txBody>
        </p:sp>
        <p:grpSp>
          <p:nvGrpSpPr>
            <p:cNvPr id="4" name="Group 34"/>
            <p:cNvGrpSpPr/>
            <p:nvPr/>
          </p:nvGrpSpPr>
          <p:grpSpPr>
            <a:xfrm>
              <a:off x="560644" y="2425700"/>
              <a:ext cx="662244" cy="3276600"/>
              <a:chOff x="573344" y="2425700"/>
              <a:chExt cx="662244" cy="3276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87888" y="24257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87888" y="2846917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73344" y="4110568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73344" y="3689351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87888" y="49530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7888" y="4531785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84716" y="53721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75188" y="3268134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-669634" y="3844700"/>
                <a:ext cx="31172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CRD on A, B, C</a:t>
                </a:r>
                <a:endParaRPr lang="en-US" dirty="0"/>
              </a:p>
            </p:txBody>
          </p:sp>
        </p:grpSp>
        <p:grpSp>
          <p:nvGrpSpPr>
            <p:cNvPr id="5" name="Group 35"/>
            <p:cNvGrpSpPr/>
            <p:nvPr/>
          </p:nvGrpSpPr>
          <p:grpSpPr>
            <a:xfrm>
              <a:off x="1554643" y="2425700"/>
              <a:ext cx="662244" cy="3276600"/>
              <a:chOff x="573344" y="2425700"/>
              <a:chExt cx="662244" cy="3276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7888" y="24257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87888" y="2846917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73344" y="4110568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73344" y="3689351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87888" y="49530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87888" y="4531785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84716" y="53721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75188" y="3268134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-669634" y="3844700"/>
                <a:ext cx="31172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CRD on A, B, C</a:t>
                </a:r>
                <a:endParaRPr lang="en-US" dirty="0"/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2538672" y="2425700"/>
              <a:ext cx="662244" cy="3276600"/>
              <a:chOff x="573344" y="2425700"/>
              <a:chExt cx="662244" cy="32766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87888" y="24257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7888" y="2846917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73344" y="4110568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73344" y="3689351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7888" y="49530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87888" y="4531785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84716" y="53721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75188" y="3268134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-669634" y="3844700"/>
                <a:ext cx="31172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CRD on A, B, C</a:t>
                </a:r>
                <a:endParaRPr lang="en-US" dirty="0"/>
              </a:p>
            </p:txBody>
          </p:sp>
        </p:grpSp>
        <p:grpSp>
          <p:nvGrpSpPr>
            <p:cNvPr id="7" name="Group 55"/>
            <p:cNvGrpSpPr/>
            <p:nvPr/>
          </p:nvGrpSpPr>
          <p:grpSpPr>
            <a:xfrm>
              <a:off x="3561235" y="2425700"/>
              <a:ext cx="662244" cy="3276600"/>
              <a:chOff x="573344" y="2425700"/>
              <a:chExt cx="662244" cy="32766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87888" y="24257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87888" y="2846917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73344" y="4110568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73344" y="3689351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87888" y="49530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87888" y="4531785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84716" y="53721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75188" y="3268134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-669634" y="3844700"/>
                <a:ext cx="31172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CRD on A, B, C</a:t>
                </a:r>
                <a:endParaRPr lang="en-US" dirty="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323368" y="5840969"/>
              <a:ext cx="408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Test 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08"/>
          <p:cNvGrpSpPr/>
          <p:nvPr/>
        </p:nvGrpSpPr>
        <p:grpSpPr>
          <a:xfrm>
            <a:off x="6295467" y="1676401"/>
            <a:ext cx="2171701" cy="4711701"/>
            <a:chOff x="5537199" y="1600200"/>
            <a:chExt cx="2171701" cy="4711701"/>
          </a:xfrm>
        </p:grpSpPr>
        <p:sp>
          <p:nvSpPr>
            <p:cNvPr id="66" name="Rectangle 65"/>
            <p:cNvSpPr/>
            <p:nvPr/>
          </p:nvSpPr>
          <p:spPr>
            <a:xfrm>
              <a:off x="5537199" y="1600200"/>
              <a:ext cx="2171701" cy="47117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645879" y="1828801"/>
              <a:ext cx="914400" cy="396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36479" y="1828801"/>
              <a:ext cx="914400" cy="3962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83"/>
            <p:cNvGrpSpPr/>
            <p:nvPr/>
          </p:nvGrpSpPr>
          <p:grpSpPr>
            <a:xfrm>
              <a:off x="5771957" y="2425700"/>
              <a:ext cx="662244" cy="3276600"/>
              <a:chOff x="573344" y="2425700"/>
              <a:chExt cx="662244" cy="32766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87888" y="24257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87888" y="2846917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73344" y="4110568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73344" y="3689351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87888" y="49530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87888" y="4531785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84716" y="53721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75188" y="3268134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6200000">
                <a:off x="-669634" y="3844700"/>
                <a:ext cx="31172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CRD on A, B, C</a:t>
                </a:r>
                <a:endParaRPr lang="en-US" dirty="0"/>
              </a:p>
            </p:txBody>
          </p:sp>
        </p:grpSp>
        <p:grpSp>
          <p:nvGrpSpPr>
            <p:cNvPr id="15" name="Group 93"/>
            <p:cNvGrpSpPr/>
            <p:nvPr/>
          </p:nvGrpSpPr>
          <p:grpSpPr>
            <a:xfrm>
              <a:off x="6765956" y="2425700"/>
              <a:ext cx="662244" cy="3276600"/>
              <a:chOff x="573344" y="2425700"/>
              <a:chExt cx="662244" cy="32766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87888" y="24257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87888" y="2846917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73344" y="4110568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73344" y="3689351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87888" y="49530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87888" y="4531785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84716" y="5372100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75188" y="3268134"/>
                <a:ext cx="647700" cy="330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 rot="16200000">
                <a:off x="-669634" y="3844700"/>
                <a:ext cx="3117267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CRD on A, B, C</a:t>
                </a:r>
                <a:endParaRPr lang="en-US" dirty="0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764685" y="2014090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 = -1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48330" y="2014090"/>
              <a:ext cx="667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 =  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537199" y="5840969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Test 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0" name="Right Arrow 109"/>
          <p:cNvSpPr/>
          <p:nvPr/>
        </p:nvSpPr>
        <p:spPr>
          <a:xfrm>
            <a:off x="4572000" y="3042709"/>
            <a:ext cx="1723467" cy="173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Improvements</a:t>
            </a:r>
            <a:endParaRPr lang="en-US" sz="1400" dirty="0"/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Test 2</a:t>
            </a:r>
            <a:endParaRPr lang="en-US" sz="2400" dirty="0"/>
          </a:p>
        </p:txBody>
      </p:sp>
      <p:sp>
        <p:nvSpPr>
          <p:cNvPr id="83" name="Rounded Rectangular Callout 82"/>
          <p:cNvSpPr/>
          <p:nvPr/>
        </p:nvSpPr>
        <p:spPr>
          <a:xfrm rot="10800000" flipV="1">
            <a:off x="4267201" y="3513827"/>
            <a:ext cx="4280413" cy="783169"/>
          </a:xfrm>
          <a:prstGeom prst="wedgeRoundRectCallout">
            <a:avLst>
              <a:gd name="adj1" fmla="val 52991"/>
              <a:gd name="adj2" fmla="val -1897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Screening the factors resulted in 50% reduction in runs from test to test. 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1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Ari\Desktop\2 Replicates_Second Test_Effects of R1Detect R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17" y="1600200"/>
            <a:ext cx="2690931" cy="21415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06713" y="2029599"/>
            <a:ext cx="6215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	Sum of		Mean	F	p-value</a:t>
            </a:r>
            <a:br>
              <a:rPr lang="en-US" sz="1200" b="1" dirty="0">
                <a:latin typeface="Calibri" pitchFamily="34" charset="0"/>
              </a:rPr>
            </a:br>
            <a:r>
              <a:rPr lang="en-US" sz="1200" b="1" dirty="0">
                <a:latin typeface="Calibri" pitchFamily="34" charset="0"/>
              </a:rPr>
              <a:t>Source	Squares	</a:t>
            </a:r>
            <a:r>
              <a:rPr lang="en-US" sz="1200" b="1" dirty="0" err="1">
                <a:latin typeface="Calibri" pitchFamily="34" charset="0"/>
              </a:rPr>
              <a:t>df</a:t>
            </a:r>
            <a:r>
              <a:rPr lang="en-US" sz="1200" b="1" dirty="0">
                <a:latin typeface="Calibri" pitchFamily="34" charset="0"/>
              </a:rPr>
              <a:t>	Square	Value	</a:t>
            </a:r>
            <a:r>
              <a:rPr lang="en-US" sz="1200" b="1" dirty="0" err="1">
                <a:latin typeface="Calibri" pitchFamily="34" charset="0"/>
              </a:rPr>
              <a:t>Prob</a:t>
            </a:r>
            <a:r>
              <a:rPr lang="en-US" sz="1200" b="1" dirty="0">
                <a:latin typeface="Calibri" pitchFamily="34" charset="0"/>
              </a:rPr>
              <a:t> &gt; F</a:t>
            </a:r>
          </a:p>
          <a:p>
            <a:r>
              <a:rPr lang="en-US" sz="1200" dirty="0">
                <a:latin typeface="Calibri" pitchFamily="34" charset="0"/>
              </a:rPr>
              <a:t>Model	</a:t>
            </a:r>
            <a:r>
              <a:rPr lang="en-US" sz="1200" dirty="0" smtClean="0">
                <a:latin typeface="Calibri" pitchFamily="34" charset="0"/>
              </a:rPr>
              <a:t>350.07</a:t>
            </a:r>
            <a:r>
              <a:rPr lang="en-US" sz="1200" dirty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>7</a:t>
            </a:r>
            <a:r>
              <a:rPr lang="en-US" sz="1200" dirty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>   50.01</a:t>
            </a:r>
            <a:r>
              <a:rPr lang="en-US" sz="1200" dirty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> 310.41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         &lt; </a:t>
            </a:r>
            <a:r>
              <a:rPr lang="en-US" sz="1200" dirty="0">
                <a:latin typeface="Calibri" pitchFamily="34" charset="0"/>
              </a:rPr>
              <a:t>0.0001      significant</a:t>
            </a:r>
          </a:p>
          <a:p>
            <a:r>
              <a:rPr lang="en-US" sz="1200" i="1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A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137.99</a:t>
            </a:r>
            <a:r>
              <a:rPr lang="en-US" sz="1200" i="1" dirty="0">
                <a:latin typeface="Calibri" pitchFamily="34" charset="0"/>
              </a:rPr>
              <a:t>	1	</a:t>
            </a:r>
            <a:r>
              <a:rPr lang="en-US" sz="1200" i="1" dirty="0" smtClean="0">
                <a:latin typeface="Calibri" pitchFamily="34" charset="0"/>
              </a:rPr>
              <a:t>137.99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856.50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           &lt; </a:t>
            </a:r>
            <a:r>
              <a:rPr lang="en-US" sz="1200" i="1" dirty="0">
                <a:latin typeface="Calibri" pitchFamily="34" charset="0"/>
              </a:rPr>
              <a:t>0.0001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B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187.65</a:t>
            </a:r>
            <a:r>
              <a:rPr lang="en-US" sz="1200" i="1" dirty="0">
                <a:latin typeface="Calibri" pitchFamily="34" charset="0"/>
              </a:rPr>
              <a:t>	1	</a:t>
            </a:r>
            <a:r>
              <a:rPr lang="en-US" sz="1200" i="1" dirty="0" smtClean="0">
                <a:latin typeface="Calibri" pitchFamily="34" charset="0"/>
              </a:rPr>
              <a:t>187.65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           1164.74</a:t>
            </a:r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           &lt;  </a:t>
            </a:r>
            <a:r>
              <a:rPr lang="en-US" sz="1200" i="1" dirty="0">
                <a:latin typeface="Calibri" pitchFamily="34" charset="0"/>
              </a:rPr>
              <a:t>0.0001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  </a:t>
            </a:r>
            <a:r>
              <a:rPr lang="en-US" sz="1200" i="1" dirty="0" smtClean="0">
                <a:latin typeface="Calibri" pitchFamily="34" charset="0"/>
              </a:rPr>
              <a:t>C                        15.83              1                          15.83                 98.29            &lt; </a:t>
            </a:r>
            <a:r>
              <a:rPr lang="en-US" sz="1200" i="1" dirty="0">
                <a:latin typeface="Calibri" pitchFamily="34" charset="0"/>
              </a:rPr>
              <a:t>0.0001</a:t>
            </a:r>
            <a:endParaRPr lang="en-US" sz="1200" i="1" dirty="0" smtClean="0">
              <a:latin typeface="Calibri" pitchFamily="34" charset="0"/>
            </a:endParaRPr>
          </a:p>
          <a:p>
            <a:r>
              <a:rPr lang="en-US" sz="1200" i="1" dirty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 D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4.20</a:t>
            </a:r>
            <a:r>
              <a:rPr lang="en-US" sz="1200" i="1" dirty="0">
                <a:latin typeface="Calibri" pitchFamily="34" charset="0"/>
              </a:rPr>
              <a:t>	1	</a:t>
            </a:r>
            <a:r>
              <a:rPr lang="en-US" sz="1200" i="1" dirty="0" smtClean="0">
                <a:latin typeface="Calibri" pitchFamily="34" charset="0"/>
              </a:rPr>
              <a:t>    4.20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26.06            &lt; </a:t>
            </a:r>
            <a:r>
              <a:rPr lang="en-US" sz="1200" i="1" dirty="0">
                <a:latin typeface="Calibri" pitchFamily="34" charset="0"/>
              </a:rPr>
              <a:t>0.0001</a:t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 smtClean="0">
                <a:latin typeface="Calibri" pitchFamily="34" charset="0"/>
              </a:rPr>
              <a:t>AB                         3.23               1                            3.23                 20.06               0.0002     </a:t>
            </a:r>
          </a:p>
          <a:p>
            <a:r>
              <a:rPr lang="en-US" sz="1200" i="1" dirty="0" smtClean="0">
                <a:latin typeface="Calibri" pitchFamily="34" charset="0"/>
              </a:rPr>
              <a:t>AC                         0.58               1                            0.58                    3.57              0.0710</a:t>
            </a:r>
            <a:br>
              <a:rPr lang="en-US" sz="1200" i="1" dirty="0" smtClean="0">
                <a:latin typeface="Calibri" pitchFamily="34" charset="0"/>
              </a:rPr>
            </a:br>
            <a:r>
              <a:rPr lang="en-US" sz="1200" i="1" dirty="0" smtClean="0">
                <a:latin typeface="Calibri" pitchFamily="34" charset="0"/>
              </a:rPr>
              <a:t>BC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0.59</a:t>
            </a:r>
            <a:r>
              <a:rPr lang="en-US" sz="1200" i="1" dirty="0">
                <a:latin typeface="Calibri" pitchFamily="34" charset="0"/>
              </a:rPr>
              <a:t>	1	</a:t>
            </a:r>
            <a:r>
              <a:rPr lang="en-US" sz="1200" i="1" dirty="0" smtClean="0">
                <a:latin typeface="Calibri" pitchFamily="34" charset="0"/>
              </a:rPr>
              <a:t>    0.59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 3.67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0.0674</a:t>
            </a:r>
            <a:r>
              <a:rPr lang="en-US" sz="1200" i="1" dirty="0">
                <a:latin typeface="Calibri" pitchFamily="34" charset="0"/>
              </a:rPr>
              <a:t/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>
                <a:latin typeface="Calibri" pitchFamily="34" charset="0"/>
              </a:rPr>
              <a:t>Residual	</a:t>
            </a:r>
            <a:r>
              <a:rPr lang="en-US" sz="1200" i="1" dirty="0" smtClean="0">
                <a:latin typeface="Calibri" pitchFamily="34" charset="0"/>
              </a:rPr>
              <a:t>   3.87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24</a:t>
            </a:r>
            <a:r>
              <a:rPr lang="en-US" sz="1200" i="1" dirty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    0.16</a:t>
            </a:r>
            <a:r>
              <a:rPr lang="en-US" sz="1200" i="1" dirty="0">
                <a:latin typeface="Calibri" pitchFamily="34" charset="0"/>
              </a:rPr>
              <a:t/>
            </a:r>
            <a:br>
              <a:rPr lang="en-US" sz="1200" i="1" dirty="0">
                <a:latin typeface="Calibri" pitchFamily="34" charset="0"/>
              </a:rPr>
            </a:br>
            <a:r>
              <a:rPr lang="en-US" sz="1200" i="1" dirty="0" smtClean="0">
                <a:latin typeface="Calibri" pitchFamily="34" charset="0"/>
              </a:rPr>
              <a:t>      Lack of fit      1.68               8                            0.21                   1.53               0.2231   not significant</a:t>
            </a:r>
          </a:p>
          <a:p>
            <a:r>
              <a:rPr lang="en-US" sz="1200" i="1" dirty="0" smtClean="0">
                <a:latin typeface="Calibri" pitchFamily="34" charset="0"/>
              </a:rPr>
              <a:t>      Pure Error     2.19               16                          0.14                    </a:t>
            </a:r>
            <a:endParaRPr lang="en-US" sz="1200" i="1" dirty="0">
              <a:latin typeface="Calibri" pitchFamily="34" charset="0"/>
            </a:endParaRPr>
          </a:p>
          <a:p>
            <a:r>
              <a:rPr lang="en-US" sz="1200" i="1" dirty="0" err="1" smtClean="0">
                <a:latin typeface="Calibri" pitchFamily="34" charset="0"/>
              </a:rPr>
              <a:t>Cor</a:t>
            </a:r>
            <a:r>
              <a:rPr lang="en-US" sz="1200" i="1" dirty="0" smtClean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Total	</a:t>
            </a:r>
            <a:r>
              <a:rPr lang="en-US" sz="1200" i="1" dirty="0" smtClean="0">
                <a:latin typeface="Calibri" pitchFamily="34" charset="0"/>
              </a:rPr>
              <a:t>353.93</a:t>
            </a:r>
            <a:r>
              <a:rPr lang="en-US" sz="1200" i="1" dirty="0">
                <a:latin typeface="Calibri" pitchFamily="34" charset="0"/>
              </a:rPr>
              <a:t>	31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9401" y="2411485"/>
            <a:ext cx="6381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3352800" y="4953000"/>
            <a:ext cx="545636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Reduced Empirical Model (Coded Factors)</a:t>
            </a:r>
          </a:p>
          <a:p>
            <a:pPr algn="ctr"/>
            <a:endParaRPr lang="en-US" sz="700" b="1" dirty="0">
              <a:latin typeface="Calibri" pitchFamily="34" charset="0"/>
            </a:endParaRPr>
          </a:p>
          <a:p>
            <a:pPr algn="ctr"/>
            <a:r>
              <a:rPr lang="en-US" i="1" dirty="0">
                <a:latin typeface="Calibri" pitchFamily="34" charset="0"/>
              </a:rPr>
              <a:t>R = I + </a:t>
            </a:r>
            <a:r>
              <a:rPr lang="en-US" i="1" dirty="0" smtClean="0">
                <a:latin typeface="Calibri" pitchFamily="34" charset="0"/>
              </a:rPr>
              <a:t>x</a:t>
            </a:r>
            <a:r>
              <a:rPr lang="en-US" i="1" baseline="-25000" dirty="0" smtClean="0">
                <a:latin typeface="Calibri" pitchFamily="34" charset="0"/>
              </a:rPr>
              <a:t>1</a:t>
            </a:r>
            <a:r>
              <a:rPr lang="en-US" i="1" dirty="0" smtClean="0">
                <a:latin typeface="Calibri" pitchFamily="34" charset="0"/>
              </a:rPr>
              <a:t>A </a:t>
            </a:r>
            <a:r>
              <a:rPr lang="en-US" i="1" dirty="0">
                <a:latin typeface="Calibri" pitchFamily="34" charset="0"/>
              </a:rPr>
              <a:t>+ </a:t>
            </a:r>
            <a:r>
              <a:rPr lang="en-US" i="1" dirty="0" smtClean="0">
                <a:latin typeface="Calibri" pitchFamily="34" charset="0"/>
              </a:rPr>
              <a:t>x</a:t>
            </a:r>
            <a:r>
              <a:rPr lang="en-US" i="1" baseline="-25000" dirty="0" smtClean="0">
                <a:latin typeface="Calibri" pitchFamily="34" charset="0"/>
              </a:rPr>
              <a:t>2</a:t>
            </a:r>
            <a:r>
              <a:rPr lang="en-US" i="1" dirty="0" smtClean="0">
                <a:latin typeface="Calibri" pitchFamily="34" charset="0"/>
              </a:rPr>
              <a:t>B – x</a:t>
            </a:r>
            <a:r>
              <a:rPr lang="en-US" i="1" baseline="-25000" dirty="0" smtClean="0">
                <a:latin typeface="Calibri" pitchFamily="34" charset="0"/>
              </a:rPr>
              <a:t>3</a:t>
            </a:r>
            <a:r>
              <a:rPr lang="en-US" i="1" dirty="0" smtClean="0">
                <a:latin typeface="Calibri" pitchFamily="34" charset="0"/>
              </a:rPr>
              <a:t>C + x</a:t>
            </a:r>
            <a:r>
              <a:rPr lang="en-US" i="1" baseline="-25000" dirty="0" smtClean="0">
                <a:latin typeface="Calibri" pitchFamily="34" charset="0"/>
              </a:rPr>
              <a:t>4</a:t>
            </a:r>
            <a:r>
              <a:rPr lang="en-US" i="1" dirty="0" smtClean="0">
                <a:latin typeface="Calibri" pitchFamily="34" charset="0"/>
              </a:rPr>
              <a:t>D + x</a:t>
            </a:r>
            <a:r>
              <a:rPr lang="en-US" i="1" baseline="-25000" dirty="0" smtClean="0">
                <a:latin typeface="Calibri" pitchFamily="34" charset="0"/>
              </a:rPr>
              <a:t>12</a:t>
            </a:r>
            <a:r>
              <a:rPr lang="en-US" i="1" dirty="0" smtClean="0">
                <a:latin typeface="Calibri" pitchFamily="34" charset="0"/>
              </a:rPr>
              <a:t>AB + x</a:t>
            </a:r>
            <a:r>
              <a:rPr lang="en-US" i="1" baseline="-25000" dirty="0" smtClean="0">
                <a:latin typeface="Calibri" pitchFamily="34" charset="0"/>
              </a:rPr>
              <a:t>13</a:t>
            </a:r>
            <a:r>
              <a:rPr lang="en-US" i="1" dirty="0" smtClean="0">
                <a:latin typeface="Calibri" pitchFamily="34" charset="0"/>
              </a:rPr>
              <a:t>AC – x</a:t>
            </a:r>
            <a:r>
              <a:rPr lang="en-US" i="1" baseline="-25000" dirty="0" smtClean="0">
                <a:latin typeface="Calibri" pitchFamily="34" charset="0"/>
              </a:rPr>
              <a:t>23</a:t>
            </a:r>
            <a:r>
              <a:rPr lang="en-US" i="1" dirty="0" smtClean="0">
                <a:latin typeface="Calibri" pitchFamily="34" charset="0"/>
              </a:rPr>
              <a:t>BC</a:t>
            </a:r>
            <a:endParaRPr lang="en-US" sz="500" dirty="0">
              <a:latin typeface="Calibri" pitchFamily="34" charset="0"/>
            </a:endParaRPr>
          </a:p>
          <a:p>
            <a:pPr algn="ctr"/>
            <a:r>
              <a:rPr lang="en-US" sz="1000" dirty="0">
                <a:latin typeface="Calibri" pitchFamily="34" charset="0"/>
              </a:rPr>
              <a:t>                R</a:t>
            </a:r>
            <a:r>
              <a:rPr lang="en-US" sz="1000" baseline="30000" dirty="0">
                <a:latin typeface="Calibri" pitchFamily="34" charset="0"/>
              </a:rPr>
              <a:t>2 </a:t>
            </a:r>
            <a:r>
              <a:rPr lang="en-US" sz="1000" dirty="0">
                <a:latin typeface="Calibri" pitchFamily="34" charset="0"/>
              </a:rPr>
              <a:t>= </a:t>
            </a:r>
            <a:r>
              <a:rPr lang="en-US" sz="1000" dirty="0" smtClean="0">
                <a:latin typeface="Calibri" pitchFamily="34" charset="0"/>
              </a:rPr>
              <a:t>0.9891             </a:t>
            </a:r>
            <a:r>
              <a:rPr lang="en-US" sz="1000" dirty="0">
                <a:latin typeface="Calibri" pitchFamily="34" charset="0"/>
              </a:rPr>
              <a:t>Adj. R</a:t>
            </a:r>
            <a:r>
              <a:rPr lang="en-US" sz="1000" baseline="30000" dirty="0">
                <a:latin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</a:rPr>
              <a:t> = </a:t>
            </a:r>
            <a:r>
              <a:rPr lang="en-US" sz="1000" dirty="0" smtClean="0">
                <a:latin typeface="Calibri" pitchFamily="34" charset="0"/>
              </a:rPr>
              <a:t>0.9859             </a:t>
            </a:r>
            <a:r>
              <a:rPr lang="en-US" sz="1000" dirty="0">
                <a:latin typeface="Calibri" pitchFamily="34" charset="0"/>
              </a:rPr>
              <a:t>Pred. R</a:t>
            </a:r>
            <a:r>
              <a:rPr lang="en-US" sz="1000" baseline="30000" dirty="0">
                <a:latin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</a:rPr>
              <a:t> = </a:t>
            </a:r>
            <a:r>
              <a:rPr lang="en-US" sz="1000" dirty="0" smtClean="0">
                <a:latin typeface="Calibri" pitchFamily="34" charset="0"/>
              </a:rPr>
              <a:t>0.9806               </a:t>
            </a:r>
            <a:r>
              <a:rPr lang="en-US" sz="1000" dirty="0" err="1">
                <a:latin typeface="Calibri" pitchFamily="34" charset="0"/>
              </a:rPr>
              <a:t>Adeq</a:t>
            </a:r>
            <a:r>
              <a:rPr lang="en-US" sz="1000" dirty="0">
                <a:latin typeface="Calibri" pitchFamily="34" charset="0"/>
              </a:rPr>
              <a:t>. Precision = </a:t>
            </a:r>
            <a:r>
              <a:rPr lang="en-US" sz="1000" dirty="0" smtClean="0">
                <a:latin typeface="Calibri" pitchFamily="34" charset="0"/>
              </a:rPr>
              <a:t>55.5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TextBox 17"/>
          <p:cNvSpPr txBox="1">
            <a:spLocks noChangeArrowheads="1"/>
          </p:cNvSpPr>
          <p:nvPr/>
        </p:nvSpPr>
        <p:spPr bwMode="auto">
          <a:xfrm>
            <a:off x="2890898" y="1752600"/>
            <a:ext cx="6091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Analysis of Variance Table for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Test 2 (</a:t>
            </a:r>
            <a:r>
              <a:rPr lang="en-US" sz="1200" b="1" dirty="0" smtClean="0">
                <a:latin typeface="Calibri" pitchFamily="34" charset="0"/>
              </a:rPr>
              <a:t>2 x 2</a:t>
            </a:r>
            <a:r>
              <a:rPr lang="en-US" sz="1200" b="1" baseline="30000" dirty="0" smtClean="0">
                <a:latin typeface="Calibri" pitchFamily="34" charset="0"/>
              </a:rPr>
              <a:t>4</a:t>
            </a:r>
            <a:r>
              <a:rPr lang="en-US" sz="1200" b="1" dirty="0" smtClean="0">
                <a:latin typeface="Calibri" pitchFamily="34" charset="0"/>
              </a:rPr>
              <a:t> Factorial); p-value &lt; 0.1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00" y="6287236"/>
            <a:ext cx="2806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Ref: Design Expert 8.0.7.1</a:t>
            </a:r>
            <a:endParaRPr lang="en-US" sz="1000" dirty="0"/>
          </a:p>
        </p:txBody>
      </p:sp>
      <p:pic>
        <p:nvPicPr>
          <p:cNvPr id="4104" name="Picture 8" descr="C:\Users\Ari\Desktop\2 Replicates_Second Test_Model Graph of R1Detect Ran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84" y="4039288"/>
            <a:ext cx="2690931" cy="21415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6 - Statistical Analysis (Case II, Test 2)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 rot="10800000" flipV="1">
            <a:off x="5181600" y="2955393"/>
            <a:ext cx="3505200" cy="473607"/>
          </a:xfrm>
          <a:prstGeom prst="wedgeRoundRectCallout">
            <a:avLst>
              <a:gd name="adj1" fmla="val 106330"/>
              <a:gd name="adj2" fmla="val 994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Factors D now is significant.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1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733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dirty="0" smtClean="0"/>
              <a:t>This case study is an application of experimental design to the test and evaluation of surface radars.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dirty="0" smtClean="0"/>
              <a:t>It builds upon previous work done by the Naval Surface Warfare Center, Corona Division.  </a:t>
            </a:r>
            <a:endParaRPr lang="en-US" sz="1100" dirty="0" smtClean="0"/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dirty="0" smtClean="0"/>
              <a:t>We look back into a test considered a landmark in M&amp;S-based acquisition and contrast the evaluation of some objectives to the potential of using experimental design.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dirty="0" smtClean="0"/>
              <a:t>In the process, we </a:t>
            </a:r>
            <a:r>
              <a:rPr lang="en-US" sz="1800" dirty="0"/>
              <a:t>explore the attributes of </a:t>
            </a:r>
            <a:r>
              <a:rPr lang="en-US" sz="1800" dirty="0" smtClean="0"/>
              <a:t>a well </a:t>
            </a:r>
            <a:r>
              <a:rPr lang="en-US" sz="1800" dirty="0"/>
              <a:t>designed </a:t>
            </a:r>
            <a:r>
              <a:rPr lang="en-US" sz="1800" dirty="0" smtClean="0"/>
              <a:t>test </a:t>
            </a:r>
            <a:r>
              <a:rPr lang="en-US" sz="1800" dirty="0"/>
              <a:t>and demonstrate the utility of experimental design for planning, designing, executing, and analyzing a test</a:t>
            </a:r>
            <a:r>
              <a:rPr lang="en-US" sz="1800" dirty="0" smtClean="0"/>
              <a:t>.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i="1" dirty="0"/>
              <a:t>What could we have done differently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 Up Front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964" y="5721459"/>
            <a:ext cx="7315200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An experimental </a:t>
            </a:r>
            <a:r>
              <a:rPr lang="en-US" sz="2000" dirty="0">
                <a:latin typeface="+mn-lt"/>
              </a:rPr>
              <a:t>design approach </a:t>
            </a:r>
            <a:r>
              <a:rPr lang="en-US" sz="2000" dirty="0" smtClean="0">
                <a:latin typeface="+mn-lt"/>
              </a:rPr>
              <a:t>would have </a:t>
            </a: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ontribute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to making the test more robust, efficient, and cost effective.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7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5469989"/>
              </p:ext>
            </p:extLst>
          </p:nvPr>
        </p:nvGraphicFramePr>
        <p:xfrm>
          <a:off x="927100" y="1931126"/>
          <a:ext cx="7264400" cy="38600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2200"/>
                <a:gridCol w="685800"/>
                <a:gridCol w="749300"/>
                <a:gridCol w="1016000"/>
                <a:gridCol w="1016000"/>
                <a:gridCol w="901700"/>
                <a:gridCol w="1803400"/>
              </a:tblGrid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dof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r>
                        <a:rPr lang="en-US" sz="1200" baseline="-25000" dirty="0" smtClean="0"/>
                        <a:t>0</a:t>
                      </a:r>
                      <a:endParaRPr lang="en-US" sz="1200" baseline="-250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 (Test)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16.02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16.02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330.90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10.13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5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WP Error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*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80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119.74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119.74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872.03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Significant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147.15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147.15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1071.65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Significant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28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27.08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27.08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197.25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Significant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25.09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Significant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5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significant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80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Significant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significant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28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12.60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Significant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2.99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2.99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21.77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4.38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Significant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5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 Error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*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*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*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804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322.28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6 - Statistical Analysis (Comparison)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8911" y="1597223"/>
            <a:ext cx="7300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ANOVA Table for the split-plot experiment </a:t>
            </a:r>
            <a:r>
              <a:rPr lang="en-US" sz="1400" dirty="0" smtClean="0">
                <a:latin typeface="+mn-lt"/>
              </a:rPr>
              <a:t>(Test 1 vs. Test 2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911" y="5867400"/>
            <a:ext cx="7300689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A split-plot design was used to compare </a:t>
            </a:r>
            <a:r>
              <a:rPr lang="en-US" sz="1600" dirty="0" smtClean="0">
                <a:latin typeface="+mn-lt"/>
              </a:rPr>
              <a:t>detection </a:t>
            </a:r>
            <a:r>
              <a:rPr lang="en-US" sz="1600" dirty="0">
                <a:latin typeface="+mn-lt"/>
              </a:rPr>
              <a:t>performance between the </a:t>
            </a:r>
            <a:r>
              <a:rPr lang="en-US" sz="1600" dirty="0" smtClean="0">
                <a:latin typeface="+mn-lt"/>
              </a:rPr>
              <a:t>tests</a:t>
            </a:r>
            <a:r>
              <a:rPr lang="en-US" sz="1600" dirty="0">
                <a:latin typeface="+mn-lt"/>
              </a:rPr>
              <a:t>.  Factor R is significant—there is a difference between the radar systems.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700" y="1828800"/>
            <a:ext cx="7327900" cy="441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Experimental design is the integration of well defined and structured scientific strategies for gathering empirical knowledge using statistical methods for planning, designing, executing, and analyzing a test.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Experimental </a:t>
            </a:r>
            <a:r>
              <a:rPr lang="en-US" sz="1800" dirty="0"/>
              <a:t>design provides a comprehensive understanding </a:t>
            </a:r>
            <a:r>
              <a:rPr lang="en-US" altLang="en-US" sz="1800" dirty="0" smtClean="0"/>
              <a:t>of the tradeoffs </a:t>
            </a:r>
            <a:r>
              <a:rPr lang="en-US" altLang="en-US" sz="1800" dirty="0"/>
              <a:t>in the techno-programmatic domains: risks, cost, and utility of </a:t>
            </a:r>
            <a:r>
              <a:rPr lang="en-US" altLang="en-US" sz="1800" dirty="0" smtClean="0"/>
              <a:t>information.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Experimental design can help reducing  test assets, shortening the test schedule, and providing more information to the warfighter and decision makers.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 smtClean="0"/>
              <a:t>Experimental design adds rigor and discipline to T&amp;E.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267200"/>
          </a:xfr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What </a:t>
            </a:r>
            <a:r>
              <a:rPr lang="en-US" i="1" dirty="0"/>
              <a:t>could we have done differently</a:t>
            </a:r>
            <a:r>
              <a:rPr lang="en-US" dirty="0"/>
              <a:t>?</a:t>
            </a:r>
            <a:endParaRPr lang="en-US" sz="18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400" dirty="0" smtClean="0"/>
              <a:t>Only 16 runs.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D5257-F250-4DF6-9FDC-E5D0C946E0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04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Bisgaard</a:t>
            </a:r>
            <a:r>
              <a:rPr lang="en-US" sz="1600" dirty="0"/>
              <a:t>, S., Fuller, H. T., &amp; Barrios, E. (1996). Quality quandaries: Two-level factorials run as split-plot experiments. </a:t>
            </a:r>
            <a:r>
              <a:rPr lang="en-US" sz="1600" i="1" dirty="0"/>
              <a:t>Quality Engineering</a:t>
            </a:r>
            <a:r>
              <a:rPr lang="en-US" sz="1600" dirty="0"/>
              <a:t>, 8, 705-708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Coleman, D. D., &amp; Montgomery, D. C. (1993). A systematic approach to planning for a designed industrial experiment. </a:t>
            </a:r>
            <a:r>
              <a:rPr lang="en-US" sz="1600" i="1" dirty="0" err="1" smtClean="0"/>
              <a:t>Technometrics</a:t>
            </a:r>
            <a:r>
              <a:rPr lang="en-US" sz="1600" dirty="0" smtClean="0"/>
              <a:t>, 35, 1-12.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Cortes, L. A., &amp; Bergstrom, D. </a:t>
            </a:r>
            <a:r>
              <a:rPr lang="en-US" sz="1600" dirty="0"/>
              <a:t>(2012). Using </a:t>
            </a:r>
            <a:r>
              <a:rPr lang="en-US" sz="1600" dirty="0" smtClean="0"/>
              <a:t>design </a:t>
            </a:r>
            <a:r>
              <a:rPr lang="en-US" sz="1600" dirty="0"/>
              <a:t>of </a:t>
            </a:r>
            <a:r>
              <a:rPr lang="en-US" sz="1600" dirty="0" smtClean="0"/>
              <a:t>experiments for </a:t>
            </a:r>
            <a:r>
              <a:rPr lang="en-US" sz="1600" dirty="0"/>
              <a:t>the assessment of surface radar detection performance and compliance with </a:t>
            </a:r>
            <a:r>
              <a:rPr lang="en-US" sz="1600" dirty="0" smtClean="0"/>
              <a:t>critical technical parameters. </a:t>
            </a:r>
            <a:r>
              <a:rPr lang="en-US" sz="1600" i="1" dirty="0" smtClean="0"/>
              <a:t>80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MORS Symposium</a:t>
            </a:r>
            <a:r>
              <a:rPr lang="en-US" sz="1600" dirty="0" smtClean="0"/>
              <a:t>, June 2012.</a:t>
            </a: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Fisher, R. A. (1962). The place of the design of experiments in the logic of scientific inference. </a:t>
            </a:r>
            <a:r>
              <a:rPr lang="en-US" sz="1600" dirty="0" err="1"/>
              <a:t>C</a:t>
            </a:r>
            <a:r>
              <a:rPr lang="en-US" sz="1600" i="1" dirty="0" err="1"/>
              <a:t>olloques</a:t>
            </a:r>
            <a:r>
              <a:rPr lang="en-US" sz="1600" i="1" dirty="0"/>
              <a:t> </a:t>
            </a:r>
            <a:r>
              <a:rPr lang="en-US" sz="1600" i="1" dirty="0" err="1"/>
              <a:t>Internationaux</a:t>
            </a:r>
            <a:r>
              <a:rPr lang="en-US" sz="1600" i="1" dirty="0"/>
              <a:t> du Centre National de la </a:t>
            </a:r>
            <a:r>
              <a:rPr lang="en-US" sz="1600" i="1" dirty="0" err="1"/>
              <a:t>Recherche</a:t>
            </a:r>
            <a:r>
              <a:rPr lang="en-US" sz="1600" i="1" dirty="0"/>
              <a:t> </a:t>
            </a:r>
            <a:r>
              <a:rPr lang="en-US" sz="1600" i="1" dirty="0" err="1"/>
              <a:t>Scientifique</a:t>
            </a:r>
            <a:r>
              <a:rPr lang="en-US" sz="1600" i="1" dirty="0"/>
              <a:t>,</a:t>
            </a:r>
            <a:r>
              <a:rPr lang="en-US" sz="1600" dirty="0"/>
              <a:t> 110, 13-19.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Freeman</a:t>
            </a:r>
            <a:r>
              <a:rPr lang="en-US" sz="1600" dirty="0"/>
              <a:t>, L. J., Ryan, A. G., </a:t>
            </a:r>
            <a:r>
              <a:rPr lang="en-US" sz="1600" dirty="0" err="1"/>
              <a:t>Kensler</a:t>
            </a:r>
            <a:r>
              <a:rPr lang="en-US" sz="1600" dirty="0"/>
              <a:t>, J. L. K., Dickinson, R. M., &amp; Vining, G. G. (2013). </a:t>
            </a:r>
            <a:r>
              <a:rPr lang="en-US" sz="1600" dirty="0" smtClean="0"/>
              <a:t>A </a:t>
            </a:r>
            <a:r>
              <a:rPr lang="en-US" sz="1600" dirty="0"/>
              <a:t>tutorial on the planning of experiments. </a:t>
            </a:r>
            <a:r>
              <a:rPr lang="en-US" sz="1600" i="1" dirty="0"/>
              <a:t>Quality Engineering</a:t>
            </a:r>
            <a:r>
              <a:rPr lang="en-US" sz="1600" dirty="0"/>
              <a:t>, 25, 315-332.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Johnson, R. T., </a:t>
            </a:r>
            <a:r>
              <a:rPr lang="en-US" sz="1600" dirty="0" err="1" smtClean="0"/>
              <a:t>Hutto</a:t>
            </a:r>
            <a:r>
              <a:rPr lang="en-US" sz="1600" dirty="0" smtClean="0"/>
              <a:t>, G. T., Simpson, J. R., &amp; Montgomery, D. C. (2012). Designed experiments for the defense community, </a:t>
            </a:r>
            <a:r>
              <a:rPr lang="en-US" sz="1600" i="1" dirty="0" smtClean="0"/>
              <a:t>Quality Engineering</a:t>
            </a:r>
            <a:r>
              <a:rPr lang="en-US" sz="1600" dirty="0" smtClean="0"/>
              <a:t>, 24, 60-79.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Montgomery</a:t>
            </a:r>
            <a:r>
              <a:rPr lang="en-US" sz="1600" dirty="0"/>
              <a:t>, D. C. (2013), </a:t>
            </a:r>
            <a:r>
              <a:rPr lang="en-US" sz="1600" i="1" dirty="0"/>
              <a:t>Design and Analysis of Experiments,8</a:t>
            </a:r>
            <a:r>
              <a:rPr lang="en-US" sz="1600" i="1" baseline="30000" dirty="0"/>
              <a:t>th</a:t>
            </a:r>
            <a:r>
              <a:rPr lang="en-US" sz="1600" i="1" dirty="0"/>
              <a:t> ed., </a:t>
            </a:r>
            <a:r>
              <a:rPr lang="en-US" sz="1600" dirty="0"/>
              <a:t>John Wiley &amp; Sons.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Simpson, J. R., </a:t>
            </a:r>
            <a:r>
              <a:rPr lang="en-US" sz="1600" dirty="0" err="1" smtClean="0"/>
              <a:t>Listak</a:t>
            </a:r>
            <a:r>
              <a:rPr lang="en-US" sz="1600" dirty="0" smtClean="0"/>
              <a:t>, C. M., &amp; </a:t>
            </a:r>
            <a:r>
              <a:rPr lang="en-US" sz="1600" dirty="0" err="1" smtClean="0"/>
              <a:t>Hutto</a:t>
            </a:r>
            <a:r>
              <a:rPr lang="en-US" sz="1600" dirty="0" smtClean="0"/>
              <a:t>, G. T. (2013). Guidelines for planning and evidence for assessing a well-designed experiment. </a:t>
            </a:r>
            <a:r>
              <a:rPr lang="en-US" sz="1600" i="1" dirty="0" smtClean="0"/>
              <a:t>Quality Engineering</a:t>
            </a:r>
            <a:r>
              <a:rPr lang="en-US" sz="1600" dirty="0" smtClean="0"/>
              <a:t>, 25, 316-355.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D5257-F250-4DF6-9FDC-E5D0C946E0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7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 l="32500" t="21951" r="16251" b="15446"/>
          <a:stretch>
            <a:fillRect/>
          </a:stretch>
        </p:blipFill>
        <p:spPr bwMode="auto">
          <a:xfrm>
            <a:off x="1575205" y="497510"/>
            <a:ext cx="5982761" cy="56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23"/>
          <p:cNvSpPr txBox="1">
            <a:spLocks noChangeArrowheads="1"/>
          </p:cNvSpPr>
          <p:nvPr/>
        </p:nvSpPr>
        <p:spPr bwMode="auto">
          <a:xfrm>
            <a:off x="1828800" y="60960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Knowledge, insight, and </a:t>
            </a:r>
            <a:r>
              <a:rPr lang="en-US" sz="2400" i="1" dirty="0"/>
              <a:t>v</a:t>
            </a:r>
            <a:r>
              <a:rPr lang="en-US" sz="2400" i="1" dirty="0" smtClean="0"/>
              <a:t>alue</a:t>
            </a:r>
            <a:endParaRPr lang="en-US" sz="2400" i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33164" y="1617740"/>
            <a:ext cx="4114800" cy="491792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7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/>
              <a:t>A</a:t>
            </a:r>
            <a:r>
              <a:rPr lang="en-US" sz="1600" dirty="0" smtClean="0"/>
              <a:t>n accredited federation of robust models and simulations replicated the at-sea conditions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dirty="0" smtClean="0"/>
              <a:t>Test events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80 </a:t>
            </a:r>
            <a:r>
              <a:rPr lang="en-US" sz="1400" dirty="0" err="1"/>
              <a:t>hrs</a:t>
            </a:r>
            <a:r>
              <a:rPr lang="en-US" sz="1400" dirty="0"/>
              <a:t> total test time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18 </a:t>
            </a:r>
            <a:r>
              <a:rPr lang="en-US" sz="1400" dirty="0" err="1"/>
              <a:t>hrs</a:t>
            </a:r>
            <a:r>
              <a:rPr lang="en-US" sz="1400" dirty="0"/>
              <a:t> of manned aircraft raids 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110 electronic attack (EA) techniques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1900 simulated Anti Ship Cruise </a:t>
            </a:r>
            <a:r>
              <a:rPr lang="en-US" sz="1400" dirty="0" smtClean="0"/>
              <a:t>Missiles </a:t>
            </a:r>
            <a:endParaRPr lang="en-U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 bright="21000" contrast="13000"/>
          </a:blip>
          <a:srcRect/>
          <a:stretch>
            <a:fillRect/>
          </a:stretch>
        </p:blipFill>
        <p:spPr bwMode="auto">
          <a:xfrm>
            <a:off x="652971" y="2012153"/>
            <a:ext cx="3266057" cy="233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 contourW="12700">
            <a:contourClr>
              <a:schemeClr val="tx1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Background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6071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Test Operations</a:t>
            </a:r>
            <a:endParaRPr lang="en-US" sz="1600" b="1" dirty="0">
              <a:latin typeface="+mn-lt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4800600" y="1611868"/>
            <a:ext cx="4114800" cy="49237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8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Evaluate detection performance for a class of threat representative targets*</a:t>
            </a:r>
            <a:endParaRPr lang="en-US" sz="900" dirty="0" smtClean="0"/>
          </a:p>
          <a:p>
            <a:pPr marL="0" indent="0">
              <a:buNone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Factors involved</a:t>
            </a: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Three target factors - A, B, F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Two environmental factors - C, D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One system factor - E</a:t>
            </a:r>
            <a:endParaRPr lang="en-US" sz="1200" dirty="0" smtClean="0"/>
          </a:p>
          <a:p>
            <a:endParaRPr lang="en-US" sz="900" dirty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Test strategy</a:t>
            </a: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96 possible treatments 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30 samples per treatment required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2880 total runs required 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96 </a:t>
            </a:r>
            <a:r>
              <a:rPr lang="en-US" sz="1400" dirty="0" err="1" smtClean="0"/>
              <a:t>hrs</a:t>
            </a:r>
            <a:r>
              <a:rPr lang="en-US" sz="1400" dirty="0" smtClean="0"/>
              <a:t> of test required-</a:t>
            </a:r>
            <a:r>
              <a:rPr lang="en-US" sz="1400" b="1" dirty="0" smtClean="0"/>
              <a:t>not enough time!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670 runs conducted</a:t>
            </a:r>
            <a:endParaRPr lang="en-US" sz="1400" dirty="0"/>
          </a:p>
          <a:p>
            <a:endParaRPr lang="en-US" sz="900" dirty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Assessment criteria - Pass/Fail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800600" y="1611868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One Objective</a:t>
            </a:r>
            <a:endParaRPr lang="en-US" sz="1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172200"/>
            <a:ext cx="41147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*Other objectives are beyond the scope of this brief; however, similar lessons apply.</a:t>
            </a:r>
            <a:endParaRPr lang="en-US" sz="105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 rot="10800000" flipV="1">
            <a:off x="652971" y="2736012"/>
            <a:ext cx="3614740" cy="685799"/>
          </a:xfrm>
          <a:prstGeom prst="wedgeRoundRectCallout">
            <a:avLst>
              <a:gd name="adj1" fmla="val -79879"/>
              <a:gd name="adj2" fmla="val 2966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Sacrificed statistical </a:t>
            </a:r>
            <a:r>
              <a:rPr lang="en-US" sz="2000" dirty="0">
                <a:solidFill>
                  <a:schemeClr val="tx1"/>
                </a:solidFill>
              </a:rPr>
              <a:t>confidence </a:t>
            </a:r>
            <a:r>
              <a:rPr lang="en-US" sz="2000" dirty="0" smtClean="0">
                <a:solidFill>
                  <a:schemeClr val="tx1"/>
                </a:solidFill>
              </a:rPr>
              <a:t> due to test time limitations.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 rot="10800000" flipV="1">
            <a:off x="652971" y="3581400"/>
            <a:ext cx="3614739" cy="685800"/>
          </a:xfrm>
          <a:prstGeom prst="wedgeRoundRectCallout">
            <a:avLst>
              <a:gd name="adj1" fmla="val -79368"/>
              <a:gd name="adj2" fmla="val 21524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Had an informal criteria for selecting test runs.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 rot="10800000" flipV="1">
            <a:off x="652975" y="4461296"/>
            <a:ext cx="3614736" cy="685800"/>
          </a:xfrm>
          <a:prstGeom prst="wedgeRoundRectCallout">
            <a:avLst>
              <a:gd name="adj1" fmla="val -73511"/>
              <a:gd name="adj2" fmla="val 15813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Analysis limited to </a:t>
            </a:r>
            <a:r>
              <a:rPr lang="en-US" sz="2000" dirty="0" smtClean="0">
                <a:solidFill>
                  <a:schemeClr val="tx1"/>
                </a:solidFill>
              </a:rPr>
              <a:t>pass/fail.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6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9120347"/>
              </p:ext>
            </p:extLst>
          </p:nvPr>
        </p:nvGraphicFramePr>
        <p:xfrm>
          <a:off x="7340600" y="3831964"/>
          <a:ext cx="1168400" cy="1096039"/>
        </p:xfrm>
        <a:graphic>
          <a:graphicData uri="http://schemas.openxmlformats.org/presentationml/2006/ole">
            <p:oleObj spid="_x0000_s12310" name="Equation" r:id="rId3" imgW="152280" imgH="13968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4012421"/>
              </p:ext>
            </p:extLst>
          </p:nvPr>
        </p:nvGraphicFramePr>
        <p:xfrm>
          <a:off x="7696200" y="1641475"/>
          <a:ext cx="771525" cy="792163"/>
        </p:xfrm>
        <a:graphic>
          <a:graphicData uri="http://schemas.openxmlformats.org/presentationml/2006/ole">
            <p:oleObj spid="_x0000_s12311" name="Equation" r:id="rId4" imgW="126720" imgH="126720" progId="Equation.DSMT4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572000" y="1295400"/>
            <a:ext cx="0" cy="4443776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" y="3505200"/>
            <a:ext cx="8839200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jodiojo.com/blog/uploaded/Images/Jodi/ChecksandBalan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449" y="2247318"/>
            <a:ext cx="3001102" cy="24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murdoconline.net/wp-content/uploads/2009/01/missiles-awa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2970"/>
            <a:ext cx="1392104" cy="17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static4.businessinsider.com/image/4f07672c6bb3f7942600001f-1200/a-rolling-airframe-missile-launcher-is-mounted-above-the-hangar-for-short-range-defense-against-aircraft-and-cruise-missiles-and-50-caliber-gun-mounts-are-provided-topsid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7319"/>
            <a:ext cx="1346200" cy="179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adwarrior.files.wordpress.com/2010/08/statistics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76000"/>
                    </a14:imgEffect>
                    <a14:imgEffect>
                      <a14:brightnessContrast bright="-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251" y="4300210"/>
            <a:ext cx="2009775" cy="12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943600"/>
            <a:ext cx="746759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800" dirty="0" smtClean="0">
              <a:latin typeface="+mn-lt"/>
            </a:endParaRPr>
          </a:p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Central Problem of Test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is to determine the true nature of the system, in all possible scenarios, with a finite number of samples that yield valid conclusions while minimizing the risk of error.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endParaRPr lang="en-US" sz="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1541252"/>
            <a:ext cx="2133600" cy="584775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Risk of accepting </a:t>
            </a:r>
          </a:p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a “bad” system</a:t>
            </a:r>
            <a:endParaRPr lang="en-US" sz="1600" b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2253921"/>
              </p:ext>
            </p:extLst>
          </p:nvPr>
        </p:nvGraphicFramePr>
        <p:xfrm>
          <a:off x="96482" y="4300210"/>
          <a:ext cx="1406654" cy="1643390"/>
        </p:xfrm>
        <a:graphic>
          <a:graphicData uri="http://schemas.openxmlformats.org/presentationml/2006/ole">
            <p:oleObj spid="_x0000_s12312" name="Equation" r:id="rId16" imgW="266400" imgH="30456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4367091"/>
              </p:ext>
            </p:extLst>
          </p:nvPr>
        </p:nvGraphicFramePr>
        <p:xfrm>
          <a:off x="2169749" y="2179239"/>
          <a:ext cx="927100" cy="1265237"/>
        </p:xfrm>
        <a:graphic>
          <a:graphicData uri="http://schemas.openxmlformats.org/presentationml/2006/ole">
            <p:oleObj spid="_x0000_s12313" name="Equation" r:id="rId17" imgW="152268" imgH="203024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781800" y="5198852"/>
            <a:ext cx="2106752" cy="58477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Risk of rejecting</a:t>
            </a:r>
          </a:p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a</a:t>
            </a:r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 “good“ system</a:t>
            </a:r>
            <a:endParaRPr lang="en-US" sz="1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743980"/>
            <a:ext cx="2133600" cy="58477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Effects on </a:t>
            </a:r>
          </a:p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performance</a:t>
            </a:r>
            <a:endParaRPr lang="en-US" sz="1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9" name="Picture 11" descr="http://farm3.staticflickr.com/2630/3845390764_e64c9e0f88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879" y="1464868"/>
            <a:ext cx="1924050" cy="135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2667000"/>
            <a:ext cx="2133600" cy="584775"/>
          </a:xfrm>
          <a:prstGeom prst="rect">
            <a:avLst/>
          </a:prstGeom>
          <a:solidFill>
            <a:srgbClr val="FFFFCC"/>
          </a:solidFill>
          <a:ln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Adequate </a:t>
            </a:r>
          </a:p>
          <a:p>
            <a:pPr algn="ctr"/>
            <a:r>
              <a:rPr lang="en-US" sz="1600" b="1" dirty="0" smtClean="0">
                <a:solidFill>
                  <a:srgbClr val="006600"/>
                </a:solidFill>
                <a:latin typeface="+mn-lt"/>
              </a:rPr>
              <a:t>sample size</a:t>
            </a:r>
            <a:endParaRPr lang="en-US" sz="1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196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Guidelines*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790891"/>
            <a:ext cx="1251304" cy="2019109"/>
            <a:chOff x="1" y="4318"/>
            <a:chExt cx="1251304" cy="1720115"/>
          </a:xfrm>
          <a:solidFill>
            <a:srgbClr val="008000"/>
          </a:solidFill>
        </p:grpSpPr>
        <p:sp>
          <p:nvSpPr>
            <p:cNvPr id="6" name="Chevron 5"/>
            <p:cNvSpPr/>
            <p:nvPr/>
          </p:nvSpPr>
          <p:spPr>
            <a:xfrm rot="5400000">
              <a:off x="-234405" y="238724"/>
              <a:ext cx="1720115" cy="125130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2" y="674782"/>
              <a:ext cx="1251303" cy="468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Plan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5205" y="1821064"/>
            <a:ext cx="6254395" cy="1379340"/>
            <a:chOff x="825002" y="2644052"/>
            <a:chExt cx="6635396" cy="992844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3646278" y="-177224"/>
              <a:ext cx="992844" cy="663539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862399" y="2649621"/>
              <a:ext cx="6597999" cy="877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457200" indent="-457200" fontAlgn="auto">
                <a:spcBef>
                  <a:spcPts val="80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2000" dirty="0"/>
                <a:t>Formulate a </a:t>
              </a:r>
              <a:r>
                <a:rPr lang="en-US" sz="2000" dirty="0" smtClean="0"/>
                <a:t>clear statement </a:t>
              </a:r>
              <a:r>
                <a:rPr lang="en-US" sz="2000" dirty="0"/>
                <a:t>of the problem.</a:t>
              </a:r>
            </a:p>
            <a:p>
              <a:pPr marL="457200" indent="-457200" fontAlgn="auto">
                <a:spcBef>
                  <a:spcPts val="80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2000" dirty="0" smtClean="0"/>
                <a:t>Identify the </a:t>
              </a:r>
              <a:r>
                <a:rPr lang="en-US" sz="2000" dirty="0"/>
                <a:t>proper responses to be </a:t>
              </a:r>
              <a:r>
                <a:rPr lang="en-US" sz="2000" dirty="0" smtClean="0"/>
                <a:t>analyzed.</a:t>
              </a:r>
              <a:endParaRPr lang="en-US" sz="2000" dirty="0"/>
            </a:p>
            <a:p>
              <a:pPr marL="457200" indent="-457200" fontAlgn="auto">
                <a:spcBef>
                  <a:spcPts val="80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n-US" sz="2000" dirty="0"/>
                <a:t>Identify the factors </a:t>
              </a:r>
              <a:r>
                <a:rPr lang="en-US" sz="2000" dirty="0" smtClean="0"/>
                <a:t>and </a:t>
              </a:r>
              <a:r>
                <a:rPr lang="en-US" sz="2000" dirty="0"/>
                <a:t>their </a:t>
              </a:r>
              <a:r>
                <a:rPr lang="en-US" sz="2000" dirty="0" smtClean="0"/>
                <a:t>levels.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6" y="3331533"/>
            <a:ext cx="1251309" cy="1316667"/>
            <a:chOff x="-4" y="-141227"/>
            <a:chExt cx="1251309" cy="1455445"/>
          </a:xfrm>
          <a:solidFill>
            <a:srgbClr val="1B11ED"/>
          </a:solidFill>
        </p:grpSpPr>
        <p:sp>
          <p:nvSpPr>
            <p:cNvPr id="13" name="Chevron 12"/>
            <p:cNvSpPr/>
            <p:nvPr/>
          </p:nvSpPr>
          <p:spPr>
            <a:xfrm rot="5400000">
              <a:off x="-102075" y="-39156"/>
              <a:ext cx="1455445" cy="1251303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2" y="471902"/>
              <a:ext cx="1251303" cy="4688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Design</a:t>
              </a:r>
              <a:endParaRPr lang="en-US" sz="2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0701" y="3274831"/>
            <a:ext cx="6248899" cy="774762"/>
            <a:chOff x="881801" y="2647395"/>
            <a:chExt cx="6629900" cy="877577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810466" y="-213317"/>
              <a:ext cx="772570" cy="662990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4"/>
            <p:cNvSpPr/>
            <p:nvPr/>
          </p:nvSpPr>
          <p:spPr>
            <a:xfrm>
              <a:off x="900500" y="2647395"/>
              <a:ext cx="6611201" cy="877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2000" dirty="0" smtClean="0"/>
                <a:t>4.     Choose </a:t>
              </a:r>
              <a:r>
                <a:rPr lang="en-US" sz="2000" dirty="0"/>
                <a:t>an </a:t>
              </a:r>
              <a:r>
                <a:rPr lang="en-US" sz="2000" dirty="0" smtClean="0"/>
                <a:t>appropriate experimental design.</a:t>
              </a:r>
              <a:endParaRPr lang="en-US" sz="2000" dirty="0"/>
            </a:p>
          </p:txBody>
        </p:sp>
      </p:grpSp>
      <p:sp>
        <p:nvSpPr>
          <p:cNvPr id="26" name="Chevron 4"/>
          <p:cNvSpPr/>
          <p:nvPr/>
        </p:nvSpPr>
        <p:spPr>
          <a:xfrm>
            <a:off x="685801" y="4798002"/>
            <a:ext cx="1251303" cy="5445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Execute</a:t>
            </a:r>
            <a:endParaRPr lang="en-US" sz="2400" kern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979641" y="4114800"/>
            <a:ext cx="6248900" cy="774762"/>
            <a:chOff x="881801" y="2647395"/>
            <a:chExt cx="6629900" cy="877577"/>
          </a:xfrm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3810466" y="-213317"/>
              <a:ext cx="772570" cy="662990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4"/>
            <p:cNvSpPr/>
            <p:nvPr/>
          </p:nvSpPr>
          <p:spPr>
            <a:xfrm>
              <a:off x="900500" y="2647395"/>
              <a:ext cx="6611201" cy="877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2000" dirty="0" smtClean="0"/>
                <a:t>5.     Perform </a:t>
              </a:r>
              <a:r>
                <a:rPr lang="en-US" sz="2000" dirty="0"/>
                <a:t>the test as outlined in the test matrix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5800" y="5004396"/>
            <a:ext cx="1251309" cy="1524001"/>
            <a:chOff x="-4" y="-141227"/>
            <a:chExt cx="1251309" cy="1455445"/>
          </a:xfrm>
        </p:grpSpPr>
        <p:sp>
          <p:nvSpPr>
            <p:cNvPr id="31" name="Chevron 30"/>
            <p:cNvSpPr/>
            <p:nvPr/>
          </p:nvSpPr>
          <p:spPr>
            <a:xfrm rot="5400000">
              <a:off x="-102075" y="-39156"/>
              <a:ext cx="1455445" cy="1251303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2" y="408772"/>
              <a:ext cx="1251303" cy="468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Analyze</a:t>
              </a:r>
              <a:endParaRPr lang="en-US" sz="24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77822" y="4940511"/>
            <a:ext cx="6248895" cy="1031208"/>
            <a:chOff x="881801" y="2647395"/>
            <a:chExt cx="6629900" cy="877577"/>
          </a:xfrm>
        </p:grpSpPr>
        <p:sp>
          <p:nvSpPr>
            <p:cNvPr id="34" name="Round Same Side Corner Rectangle 33"/>
            <p:cNvSpPr/>
            <p:nvPr/>
          </p:nvSpPr>
          <p:spPr>
            <a:xfrm rot="5400000">
              <a:off x="3810466" y="-213317"/>
              <a:ext cx="772570" cy="662990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 Same Side Corner Rectangle 4"/>
            <p:cNvSpPr/>
            <p:nvPr/>
          </p:nvSpPr>
          <p:spPr>
            <a:xfrm>
              <a:off x="900500" y="2647395"/>
              <a:ext cx="6611201" cy="877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2000" dirty="0" smtClean="0"/>
                <a:t>6.     Perform </a:t>
              </a:r>
              <a:r>
                <a:rPr lang="en-US" sz="2000" dirty="0"/>
                <a:t>the appropriate statistical data analysis.</a:t>
              </a:r>
            </a:p>
            <a:p>
              <a:pPr fontAlgn="auto">
                <a:spcBef>
                  <a:spcPts val="800"/>
                </a:spcBef>
                <a:spcAft>
                  <a:spcPts val="0"/>
                </a:spcAft>
                <a:defRPr/>
              </a:pPr>
              <a:r>
                <a:rPr lang="en-US" sz="2000" dirty="0" smtClean="0"/>
                <a:t>7.     Reach valid and practical </a:t>
              </a:r>
              <a:r>
                <a:rPr lang="en-US" sz="2000" dirty="0"/>
                <a:t>recommendations.       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5800" y="4169733"/>
            <a:ext cx="1251309" cy="1316667"/>
            <a:chOff x="-4" y="-141227"/>
            <a:chExt cx="1251309" cy="1455445"/>
          </a:xfrm>
          <a:solidFill>
            <a:schemeClr val="accent4">
              <a:lumMod val="50000"/>
            </a:schemeClr>
          </a:solidFill>
        </p:grpSpPr>
        <p:sp>
          <p:nvSpPr>
            <p:cNvPr id="37" name="Chevron 36"/>
            <p:cNvSpPr/>
            <p:nvPr/>
          </p:nvSpPr>
          <p:spPr>
            <a:xfrm rot="5400000">
              <a:off x="-102075" y="-39156"/>
              <a:ext cx="1455445" cy="1251303"/>
            </a:xfrm>
            <a:prstGeom prst="chevron">
              <a:avLst/>
            </a:prstGeom>
            <a:solidFill>
              <a:srgbClr val="440D8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4"/>
            <p:cNvSpPr/>
            <p:nvPr/>
          </p:nvSpPr>
          <p:spPr>
            <a:xfrm>
              <a:off x="2" y="436641"/>
              <a:ext cx="1251303" cy="4688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Execute</a:t>
              </a:r>
              <a:endParaRPr lang="en-US" sz="2400" kern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14400" y="6596390"/>
            <a:ext cx="731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* Montgomery</a:t>
            </a:r>
            <a:r>
              <a:rPr lang="en-US" sz="1100" dirty="0">
                <a:latin typeface="+mn-lt"/>
              </a:rPr>
              <a:t>, D. C. (</a:t>
            </a:r>
            <a:r>
              <a:rPr lang="en-US" sz="1100" dirty="0" smtClean="0">
                <a:latin typeface="+mn-lt"/>
              </a:rPr>
              <a:t>2013), </a:t>
            </a:r>
            <a:r>
              <a:rPr lang="en-US" sz="1100" i="1" dirty="0">
                <a:latin typeface="+mn-lt"/>
              </a:rPr>
              <a:t>Design and Analysis of Experiments,8</a:t>
            </a:r>
            <a:r>
              <a:rPr lang="en-US" sz="1100" i="1" baseline="30000" dirty="0">
                <a:latin typeface="+mn-lt"/>
              </a:rPr>
              <a:t>th</a:t>
            </a:r>
            <a:r>
              <a:rPr lang="en-US" sz="1100" i="1" dirty="0">
                <a:latin typeface="+mn-lt"/>
              </a:rPr>
              <a:t> ed., </a:t>
            </a:r>
            <a:r>
              <a:rPr lang="en-US" sz="1100" dirty="0">
                <a:latin typeface="+mn-lt"/>
              </a:rPr>
              <a:t>John Wiley </a:t>
            </a:r>
            <a:r>
              <a:rPr lang="en-US" sz="1100" dirty="0" smtClean="0">
                <a:latin typeface="+mn-lt"/>
              </a:rPr>
              <a:t>&amp; Sons.</a:t>
            </a:r>
            <a:endParaRPr lang="en-US" sz="1100" dirty="0">
              <a:latin typeface="+mn-lt"/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3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1 - Problem Definition</a:t>
            </a:r>
            <a:endParaRPr lang="en-US" sz="2400" dirty="0"/>
          </a:p>
        </p:txBody>
      </p:sp>
      <p:sp>
        <p:nvSpPr>
          <p:cNvPr id="119" name="Rectangle 118"/>
          <p:cNvSpPr/>
          <p:nvPr/>
        </p:nvSpPr>
        <p:spPr>
          <a:xfrm>
            <a:off x="4800600" y="2102871"/>
            <a:ext cx="3970551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</a:rPr>
              <a:t>Confidence level (</a:t>
            </a:r>
            <a:r>
              <a:rPr lang="pt-BR" sz="2000" dirty="0" smtClean="0">
                <a:latin typeface="+mn-lt"/>
                <a:sym typeface="Symbol"/>
              </a:rPr>
              <a:t></a:t>
            </a:r>
            <a:r>
              <a:rPr lang="pt-BR" sz="2000" dirty="0" smtClean="0">
                <a:latin typeface="+mn-lt"/>
              </a:rPr>
              <a:t>) - 0.05 </a:t>
            </a:r>
            <a:endParaRPr lang="pt-B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</a:rPr>
              <a:t>Effect to detect (</a:t>
            </a:r>
            <a:r>
              <a:rPr lang="pt-BR" sz="2000" dirty="0" smtClean="0">
                <a:latin typeface="+mn-lt"/>
                <a:sym typeface="Symbol"/>
              </a:rPr>
              <a:t></a:t>
            </a:r>
            <a:r>
              <a:rPr lang="pt-BR" sz="2000" dirty="0">
                <a:latin typeface="+mn-lt"/>
                <a:sym typeface="Symbol"/>
              </a:rPr>
              <a:t>)</a:t>
            </a:r>
            <a:r>
              <a:rPr lang="pt-BR" sz="2000" dirty="0" smtClean="0">
                <a:latin typeface="+mn-lt"/>
              </a:rPr>
              <a:t> – based on performance expectations </a:t>
            </a:r>
            <a:endParaRPr lang="pt-B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</a:rPr>
              <a:t>Variability (</a:t>
            </a:r>
            <a:r>
              <a:rPr lang="pt-BR" sz="2000" dirty="0" smtClean="0">
                <a:latin typeface="+mn-lt"/>
                <a:sym typeface="Symbol"/>
              </a:rPr>
              <a:t></a:t>
            </a:r>
            <a:r>
              <a:rPr lang="pt-BR" sz="2000" dirty="0" smtClean="0">
                <a:latin typeface="+mn-lt"/>
              </a:rPr>
              <a:t>) - based on historical data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S/N </a:t>
            </a:r>
            <a:r>
              <a:rPr lang="pt-BR" sz="2000" dirty="0" smtClean="0">
                <a:latin typeface="+mn-lt"/>
              </a:rPr>
              <a:t>(</a:t>
            </a:r>
            <a:r>
              <a:rPr lang="pt-BR" sz="2000" dirty="0" smtClean="0">
                <a:latin typeface="+mn-lt"/>
                <a:sym typeface="Symbol"/>
              </a:rPr>
              <a:t>/</a:t>
            </a:r>
            <a:r>
              <a:rPr lang="pt-BR" sz="2000" dirty="0" smtClean="0">
                <a:latin typeface="+mn-lt"/>
              </a:rPr>
              <a:t>) - 1.00 (for the case study)</a:t>
            </a:r>
            <a:endParaRPr lang="pt-B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n-lt"/>
            </a:endParaRPr>
          </a:p>
        </p:txBody>
      </p:sp>
      <p:sp>
        <p:nvSpPr>
          <p:cNvPr id="124" name="TextBox 35"/>
          <p:cNvSpPr txBox="1">
            <a:spLocks noChangeArrowheads="1"/>
          </p:cNvSpPr>
          <p:nvPr/>
        </p:nvSpPr>
        <p:spPr bwMode="auto">
          <a:xfrm>
            <a:off x="324891" y="1676400"/>
            <a:ext cx="3936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Performance Requirements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4892" y="2087396"/>
            <a:ext cx="3962400" cy="3124200"/>
            <a:chOff x="914400" y="1752600"/>
            <a:chExt cx="3276600" cy="2286000"/>
          </a:xfrm>
        </p:grpSpPr>
        <p:sp>
          <p:nvSpPr>
            <p:cNvPr id="118" name="Rectangle 117"/>
            <p:cNvSpPr/>
            <p:nvPr/>
          </p:nvSpPr>
          <p:spPr>
            <a:xfrm>
              <a:off x="914400" y="1752600"/>
              <a:ext cx="3276600" cy="228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56"/>
            <p:cNvGrpSpPr>
              <a:grpSpLocks/>
            </p:cNvGrpSpPr>
            <p:nvPr/>
          </p:nvGrpSpPr>
          <p:grpSpPr bwMode="auto">
            <a:xfrm rot="10800000">
              <a:off x="1559541" y="3714544"/>
              <a:ext cx="1419561" cy="135133"/>
              <a:chOff x="1104" y="178"/>
              <a:chExt cx="1536" cy="110"/>
            </a:xfrm>
          </p:grpSpPr>
          <p:sp>
            <p:nvSpPr>
              <p:cNvPr id="74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193520" y="3810317"/>
              <a:ext cx="242566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D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322488" y="3722416"/>
              <a:ext cx="232919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2972212" y="3719792"/>
              <a:ext cx="227405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31" name="Group 263"/>
            <p:cNvGrpSpPr>
              <a:grpSpLocks/>
            </p:cNvGrpSpPr>
            <p:nvPr/>
          </p:nvGrpSpPr>
          <p:grpSpPr bwMode="auto">
            <a:xfrm rot="5400000">
              <a:off x="3197874" y="2687139"/>
              <a:ext cx="1104679" cy="141957"/>
              <a:chOff x="1104" y="178"/>
              <a:chExt cx="1536" cy="110"/>
            </a:xfrm>
          </p:grpSpPr>
          <p:sp>
            <p:nvSpPr>
              <p:cNvPr id="71" name="Line 23"/>
              <p:cNvSpPr>
                <a:spLocks noChangeShapeType="1"/>
              </p:cNvSpPr>
              <p:nvPr/>
            </p:nvSpPr>
            <p:spPr bwMode="auto">
              <a:xfrm flipV="1">
                <a:off x="1104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24"/>
              <p:cNvSpPr>
                <a:spLocks noChangeShapeType="1"/>
              </p:cNvSpPr>
              <p:nvPr/>
            </p:nvSpPr>
            <p:spPr bwMode="auto">
              <a:xfrm>
                <a:off x="1104" y="17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25"/>
              <p:cNvSpPr>
                <a:spLocks noChangeShapeType="1"/>
              </p:cNvSpPr>
              <p:nvPr/>
            </p:nvSpPr>
            <p:spPr bwMode="auto">
              <a:xfrm flipV="1">
                <a:off x="2640" y="1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800519" y="2596745"/>
              <a:ext cx="224649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679236" y="3281593"/>
              <a:ext cx="234297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–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684749" y="1951256"/>
              <a:ext cx="227406" cy="22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atin typeface="+mn-lt"/>
                </a:rPr>
                <a:t>+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85052" y="1886076"/>
              <a:ext cx="973097" cy="865336"/>
              <a:chOff x="1185052" y="1886076"/>
              <a:chExt cx="973097" cy="865336"/>
            </a:xfrm>
          </p:grpSpPr>
          <p:grpSp>
            <p:nvGrpSpPr>
              <p:cNvPr id="54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Group 2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55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6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7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8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9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0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2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11" name="Group 270"/>
            <p:cNvGrpSpPr>
              <a:grpSpLocks/>
            </p:cNvGrpSpPr>
            <p:nvPr/>
          </p:nvGrpSpPr>
          <p:grpSpPr bwMode="auto">
            <a:xfrm>
              <a:off x="3733800" y="3571762"/>
              <a:ext cx="435875" cy="466838"/>
              <a:chOff x="1899" y="4849"/>
              <a:chExt cx="524" cy="670"/>
            </a:xfrm>
          </p:grpSpPr>
          <p:sp>
            <p:nvSpPr>
              <p:cNvPr id="112" name="Line 16"/>
              <p:cNvSpPr>
                <a:spLocks noChangeShapeType="1"/>
              </p:cNvSpPr>
              <p:nvPr/>
            </p:nvSpPr>
            <p:spPr bwMode="auto">
              <a:xfrm flipV="1">
                <a:off x="1968" y="5040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13" name="Line 17"/>
              <p:cNvSpPr>
                <a:spLocks noChangeShapeType="1"/>
              </p:cNvSpPr>
              <p:nvPr/>
            </p:nvSpPr>
            <p:spPr bwMode="auto">
              <a:xfrm>
                <a:off x="1968" y="5377"/>
                <a:ext cx="3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14" name="Line 19"/>
              <p:cNvSpPr>
                <a:spLocks noChangeShapeType="1"/>
              </p:cNvSpPr>
              <p:nvPr/>
            </p:nvSpPr>
            <p:spPr bwMode="auto">
              <a:xfrm flipV="1">
                <a:off x="1968" y="5136"/>
                <a:ext cx="1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>
                  <a:latin typeface="+mn-lt"/>
                </a:endParaRPr>
              </a:p>
            </p:txBody>
          </p:sp>
          <p:sp>
            <p:nvSpPr>
              <p:cNvPr id="115" name="Text Box 20"/>
              <p:cNvSpPr txBox="1">
                <a:spLocks noChangeArrowheads="1"/>
              </p:cNvSpPr>
              <p:nvPr/>
            </p:nvSpPr>
            <p:spPr bwMode="auto">
              <a:xfrm>
                <a:off x="2283" y="5328"/>
                <a:ext cx="14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B</a:t>
                </a:r>
              </a:p>
            </p:txBody>
          </p:sp>
          <p:sp>
            <p:nvSpPr>
              <p:cNvPr id="116" name="Text Box 21"/>
              <p:cNvSpPr txBox="1">
                <a:spLocks noChangeArrowheads="1"/>
              </p:cNvSpPr>
              <p:nvPr/>
            </p:nvSpPr>
            <p:spPr bwMode="auto">
              <a:xfrm>
                <a:off x="2170" y="5041"/>
                <a:ext cx="14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A</a:t>
                </a:r>
              </a:p>
            </p:txBody>
          </p:sp>
          <p:sp>
            <p:nvSpPr>
              <p:cNvPr id="117" name="Text Box 22"/>
              <p:cNvSpPr txBox="1">
                <a:spLocks noChangeArrowheads="1"/>
              </p:cNvSpPr>
              <p:nvPr/>
            </p:nvSpPr>
            <p:spPr bwMode="auto">
              <a:xfrm>
                <a:off x="1899" y="4849"/>
                <a:ext cx="139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2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C</a:t>
                </a: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1185435" y="2862125"/>
              <a:ext cx="973097" cy="865336"/>
              <a:chOff x="1185052" y="1886076"/>
              <a:chExt cx="973097" cy="865336"/>
            </a:xfrm>
          </p:grpSpPr>
          <p:grpSp>
            <p:nvGrpSpPr>
              <p:cNvPr id="159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61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2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3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4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5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6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7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8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77" name="Group 176"/>
            <p:cNvGrpSpPr/>
            <p:nvPr/>
          </p:nvGrpSpPr>
          <p:grpSpPr>
            <a:xfrm>
              <a:off x="2632326" y="2868464"/>
              <a:ext cx="973097" cy="865336"/>
              <a:chOff x="1185052" y="1886076"/>
              <a:chExt cx="973097" cy="865336"/>
            </a:xfrm>
          </p:grpSpPr>
          <p:grpSp>
            <p:nvGrpSpPr>
              <p:cNvPr id="178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80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1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2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3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4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5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6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7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96" name="Group 195"/>
            <p:cNvGrpSpPr/>
            <p:nvPr/>
          </p:nvGrpSpPr>
          <p:grpSpPr>
            <a:xfrm>
              <a:off x="2632326" y="1905000"/>
              <a:ext cx="973097" cy="865336"/>
              <a:chOff x="1185052" y="1886076"/>
              <a:chExt cx="973097" cy="865336"/>
            </a:xfrm>
          </p:grpSpPr>
          <p:grpSp>
            <p:nvGrpSpPr>
              <p:cNvPr id="197" name="Group 99"/>
              <p:cNvGrpSpPr>
                <a:grpSpLocks/>
              </p:cNvGrpSpPr>
              <p:nvPr/>
            </p:nvGrpSpPr>
            <p:grpSpPr bwMode="auto">
              <a:xfrm>
                <a:off x="1219121" y="1915814"/>
                <a:ext cx="899972" cy="801609"/>
                <a:chOff x="6963869" y="3507915"/>
                <a:chExt cx="1036821" cy="969158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7278249" y="3507915"/>
                  <a:ext cx="722441" cy="629715"/>
                </a:xfrm>
                <a:prstGeom prst="rect">
                  <a:avLst/>
                </a:prstGeom>
                <a:noFill/>
                <a:ln w="9525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6963869" y="3831497"/>
                  <a:ext cx="717677" cy="640818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6963869" y="3512674"/>
                  <a:ext cx="301678" cy="307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7681546" y="3507915"/>
                  <a:ext cx="319144" cy="32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7675195" y="4137630"/>
                  <a:ext cx="325495" cy="3394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6976571" y="4134458"/>
                  <a:ext cx="301678" cy="30613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8000690" y="3512674"/>
                  <a:ext cx="0" cy="6217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278249" y="3507915"/>
                  <a:ext cx="72244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197"/>
              <p:cNvGrpSpPr/>
              <p:nvPr/>
            </p:nvGrpSpPr>
            <p:grpSpPr>
              <a:xfrm>
                <a:off x="1185052" y="1886076"/>
                <a:ext cx="973097" cy="865336"/>
                <a:chOff x="1185052" y="1886076"/>
                <a:chExt cx="973097" cy="865336"/>
              </a:xfrm>
            </p:grpSpPr>
            <p:sp>
              <p:nvSpPr>
                <p:cNvPr id="199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0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185052" y="213437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1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653720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2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4224" y="2138734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3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8" y="23866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0457" y="1886076"/>
                  <a:ext cx="97692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5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4967" y="2380738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06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47799" y="1886076"/>
                  <a:ext cx="97691" cy="97692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752467" y="2008139"/>
              <a:ext cx="731512" cy="614337"/>
              <a:chOff x="2752467" y="2008139"/>
              <a:chExt cx="731512" cy="614337"/>
            </a:xfrm>
          </p:grpSpPr>
          <p:sp>
            <p:nvSpPr>
              <p:cNvPr id="215" name="Oval 197"/>
              <p:cNvSpPr>
                <a:spLocks noChangeAspect="1" noChangeArrowheads="1"/>
              </p:cNvSpPr>
              <p:nvPr/>
            </p:nvSpPr>
            <p:spPr bwMode="auto">
              <a:xfrm>
                <a:off x="3376254" y="2022336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6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7" name="Oval 197"/>
              <p:cNvSpPr>
                <a:spLocks noChangeAspect="1" noChangeArrowheads="1"/>
              </p:cNvSpPr>
              <p:nvPr/>
            </p:nvSpPr>
            <p:spPr bwMode="auto">
              <a:xfrm>
                <a:off x="2752467" y="2008139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759999" y="2974535"/>
              <a:ext cx="725574" cy="620275"/>
              <a:chOff x="2758405" y="2002201"/>
              <a:chExt cx="725574" cy="620275"/>
            </a:xfrm>
          </p:grpSpPr>
          <p:sp>
            <p:nvSpPr>
              <p:cNvPr id="220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1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2" name="Oval 197"/>
              <p:cNvSpPr>
                <a:spLocks noChangeAspect="1" noChangeArrowheads="1"/>
              </p:cNvSpPr>
              <p:nvPr/>
            </p:nvSpPr>
            <p:spPr bwMode="auto">
              <a:xfrm>
                <a:off x="2758405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3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1305279" y="1983768"/>
              <a:ext cx="725574" cy="620275"/>
              <a:chOff x="2758405" y="2002201"/>
              <a:chExt cx="725574" cy="620275"/>
            </a:xfrm>
          </p:grpSpPr>
          <p:sp>
            <p:nvSpPr>
              <p:cNvPr id="225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7" name="Oval 197"/>
              <p:cNvSpPr>
                <a:spLocks noChangeAspect="1" noChangeArrowheads="1"/>
              </p:cNvSpPr>
              <p:nvPr/>
            </p:nvSpPr>
            <p:spPr bwMode="auto">
              <a:xfrm>
                <a:off x="2758405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28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2180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1310529" y="2971555"/>
              <a:ext cx="737450" cy="620275"/>
              <a:chOff x="2746529" y="2002201"/>
              <a:chExt cx="737450" cy="620275"/>
            </a:xfrm>
          </p:grpSpPr>
          <p:sp>
            <p:nvSpPr>
              <p:cNvPr id="230" name="Oval 197"/>
              <p:cNvSpPr>
                <a:spLocks noChangeAspect="1" noChangeArrowheads="1"/>
              </p:cNvSpPr>
              <p:nvPr/>
            </p:nvSpPr>
            <p:spPr bwMode="auto">
              <a:xfrm>
                <a:off x="3370316" y="201655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1" name="Oval 197"/>
              <p:cNvSpPr>
                <a:spLocks noChangeAspect="1" noChangeArrowheads="1"/>
              </p:cNvSpPr>
              <p:nvPr/>
            </p:nvSpPr>
            <p:spPr bwMode="auto">
              <a:xfrm>
                <a:off x="3386287" y="2524784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2" name="Oval 197"/>
              <p:cNvSpPr>
                <a:spLocks noChangeAspect="1" noChangeArrowheads="1"/>
              </p:cNvSpPr>
              <p:nvPr/>
            </p:nvSpPr>
            <p:spPr bwMode="auto">
              <a:xfrm>
                <a:off x="2746529" y="2002201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33" name="Oval 197"/>
              <p:cNvSpPr>
                <a:spLocks noChangeAspect="1" noChangeArrowheads="1"/>
              </p:cNvSpPr>
              <p:nvPr/>
            </p:nvSpPr>
            <p:spPr bwMode="auto">
              <a:xfrm>
                <a:off x="2765442" y="2503990"/>
                <a:ext cx="97692" cy="97692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34" name="TextBox 35"/>
          <p:cNvSpPr txBox="1">
            <a:spLocks noChangeArrowheads="1"/>
          </p:cNvSpPr>
          <p:nvPr/>
        </p:nvSpPr>
        <p:spPr bwMode="auto">
          <a:xfrm>
            <a:off x="4800600" y="1702761"/>
            <a:ext cx="3970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Statistical Parameters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891" y="5455671"/>
            <a:ext cx="8446259" cy="723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</a:rPr>
              <a:t>We want to evaluate the effect of five factors* on detection performance.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550223"/>
            <a:ext cx="8675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*Six factors were of interest, but data for one factor was incomplete; therefore, the study was limited to five factors.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643" y="1611311"/>
            <a:ext cx="3183733" cy="2122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433" y="1612129"/>
            <a:ext cx="3186975" cy="212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5014118" y="3875088"/>
            <a:ext cx="318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Test Condition 1</a:t>
            </a:r>
          </a:p>
          <a:p>
            <a:pPr algn="ctr"/>
            <a:r>
              <a:rPr lang="en-US" sz="1200" dirty="0" smtClean="0">
                <a:latin typeface="Calibri" pitchFamily="34" charset="0"/>
              </a:rPr>
              <a:t>Paired </a:t>
            </a:r>
            <a:r>
              <a:rPr lang="en-US" sz="1200" dirty="0">
                <a:latin typeface="Calibri" pitchFamily="34" charset="0"/>
              </a:rPr>
              <a:t>T-test for Difference of Means  </a:t>
            </a:r>
            <a:r>
              <a:rPr lang="en-US" sz="1200" dirty="0" smtClean="0">
                <a:latin typeface="Calibri" pitchFamily="34" charset="0"/>
              </a:rPr>
              <a:t>(K</a:t>
            </a:r>
            <a:r>
              <a:rPr lang="en-US" sz="1200" baseline="-25000" dirty="0" smtClean="0">
                <a:latin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– </a:t>
            </a:r>
            <a:r>
              <a:rPr lang="en-US" sz="1200" dirty="0" err="1">
                <a:latin typeface="Calibri" pitchFamily="34" charset="0"/>
              </a:rPr>
              <a:t>K</a:t>
            </a:r>
            <a:r>
              <a:rPr lang="en-US" sz="1200" baseline="-25000" dirty="0" err="1" smtClean="0">
                <a:latin typeface="Calibri" pitchFamily="34" charset="0"/>
              </a:rPr>
              <a:t>j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3643" y="6235701"/>
            <a:ext cx="18938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Alpha = 0.05; </a:t>
            </a:r>
            <a:r>
              <a:rPr lang="en-US" sz="1050" dirty="0">
                <a:solidFill>
                  <a:srgbClr val="FF0000"/>
                </a:solidFill>
                <a:latin typeface="+mn-lt"/>
              </a:rPr>
              <a:t>x </a:t>
            </a:r>
            <a:r>
              <a:rPr lang="en-US" sz="1050" dirty="0">
                <a:latin typeface="+mn-lt"/>
              </a:rPr>
              <a:t>= p-value &lt; 0.05</a:t>
            </a:r>
          </a:p>
        </p:txBody>
      </p:sp>
      <p:graphicFrame>
        <p:nvGraphicFramePr>
          <p:cNvPr id="1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6644942"/>
              </p:ext>
            </p:extLst>
          </p:nvPr>
        </p:nvGraphicFramePr>
        <p:xfrm>
          <a:off x="4648197" y="4038600"/>
          <a:ext cx="3584581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871"/>
                <a:gridCol w="455530"/>
                <a:gridCol w="455530"/>
                <a:gridCol w="455530"/>
                <a:gridCol w="455530"/>
                <a:gridCol w="455530"/>
                <a:gridCol w="455530"/>
                <a:gridCol w="455530"/>
              </a:tblGrid>
              <a:tr h="258973">
                <a:tc>
                  <a:txBody>
                    <a:bodyPr/>
                    <a:lstStyle/>
                    <a:p>
                      <a:pPr algn="ctr"/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244586"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1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2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5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6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89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1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2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3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4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7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 smtClean="0"/>
                        <a:t>6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433" y="4028281"/>
            <a:ext cx="3188201" cy="2125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1 - Historical Data Analysis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2329000" y="4572000"/>
            <a:ext cx="368492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6913" y="4495800"/>
            <a:ext cx="254062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 rot="10800000" flipV="1">
            <a:off x="42277" y="1611311"/>
            <a:ext cx="3048000" cy="682965"/>
          </a:xfrm>
          <a:prstGeom prst="wedgeRoundRectCallout">
            <a:avLst>
              <a:gd name="adj1" fmla="val -69372"/>
              <a:gd name="adj2" fmla="val -1508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Analysis of historical data adds rigor to test planning.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767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34"/>
          <p:cNvSpPr>
            <a:spLocks noChangeShapeType="1"/>
          </p:cNvSpPr>
          <p:nvPr/>
        </p:nvSpPr>
        <p:spPr bwMode="black">
          <a:xfrm flipV="1">
            <a:off x="5353458" y="5081767"/>
            <a:ext cx="1479143" cy="4922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black">
          <a:xfrm flipV="1">
            <a:off x="5364770" y="4436965"/>
            <a:ext cx="1479144" cy="4922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black">
          <a:xfrm flipV="1">
            <a:off x="5364770" y="3792164"/>
            <a:ext cx="1479144" cy="4922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 rot="4018485">
            <a:off x="4436075" y="2547595"/>
            <a:ext cx="326121" cy="434730"/>
          </a:xfrm>
          <a:custGeom>
            <a:avLst/>
            <a:gdLst>
              <a:gd name="T0" fmla="*/ 2 w 816"/>
              <a:gd name="T1" fmla="*/ 2 h 424"/>
              <a:gd name="T2" fmla="*/ 2 w 816"/>
              <a:gd name="T3" fmla="*/ 3 h 424"/>
              <a:gd name="T4" fmla="*/ 19 w 816"/>
              <a:gd name="T5" fmla="*/ 0 h 424"/>
              <a:gd name="T6" fmla="*/ 25 w 816"/>
              <a:gd name="T7" fmla="*/ 3 h 424"/>
              <a:gd name="T8" fmla="*/ 35 w 816"/>
              <a:gd name="T9" fmla="*/ 1 h 424"/>
              <a:gd name="T10" fmla="*/ 41 w 816"/>
              <a:gd name="T11" fmla="*/ 2 h 424"/>
              <a:gd name="T12" fmla="*/ 47 w 816"/>
              <a:gd name="T13" fmla="*/ 2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424"/>
              <a:gd name="T23" fmla="*/ 816 w 816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424">
                <a:moveTo>
                  <a:pt x="48" y="200"/>
                </a:moveTo>
                <a:cubicBezTo>
                  <a:pt x="24" y="312"/>
                  <a:pt x="0" y="424"/>
                  <a:pt x="48" y="392"/>
                </a:cubicBezTo>
                <a:cubicBezTo>
                  <a:pt x="96" y="360"/>
                  <a:pt x="272" y="16"/>
                  <a:pt x="336" y="8"/>
                </a:cubicBezTo>
                <a:cubicBezTo>
                  <a:pt x="400" y="0"/>
                  <a:pt x="384" y="320"/>
                  <a:pt x="432" y="344"/>
                </a:cubicBezTo>
                <a:cubicBezTo>
                  <a:pt x="480" y="368"/>
                  <a:pt x="576" y="176"/>
                  <a:pt x="624" y="152"/>
                </a:cubicBezTo>
                <a:cubicBezTo>
                  <a:pt x="672" y="128"/>
                  <a:pt x="688" y="192"/>
                  <a:pt x="720" y="200"/>
                </a:cubicBezTo>
                <a:cubicBezTo>
                  <a:pt x="752" y="208"/>
                  <a:pt x="800" y="208"/>
                  <a:pt x="816" y="200"/>
                </a:cubicBezTo>
              </a:path>
            </a:pathLst>
          </a:custGeom>
          <a:noFill/>
          <a:ln w="47625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 rot="2199085">
            <a:off x="5390401" y="5450488"/>
            <a:ext cx="1031236" cy="628443"/>
          </a:xfrm>
          <a:custGeom>
            <a:avLst/>
            <a:gdLst>
              <a:gd name="T0" fmla="*/ 10 w 816"/>
              <a:gd name="T1" fmla="*/ 19 h 424"/>
              <a:gd name="T2" fmla="*/ 10 w 816"/>
              <a:gd name="T3" fmla="*/ 38 h 424"/>
              <a:gd name="T4" fmla="*/ 71 w 816"/>
              <a:gd name="T5" fmla="*/ 1 h 424"/>
              <a:gd name="T6" fmla="*/ 92 w 816"/>
              <a:gd name="T7" fmla="*/ 33 h 424"/>
              <a:gd name="T8" fmla="*/ 132 w 816"/>
              <a:gd name="T9" fmla="*/ 15 h 424"/>
              <a:gd name="T10" fmla="*/ 153 w 816"/>
              <a:gd name="T11" fmla="*/ 19 h 424"/>
              <a:gd name="T12" fmla="*/ 173 w 816"/>
              <a:gd name="T13" fmla="*/ 19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424"/>
              <a:gd name="T23" fmla="*/ 816 w 816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424">
                <a:moveTo>
                  <a:pt x="48" y="200"/>
                </a:moveTo>
                <a:cubicBezTo>
                  <a:pt x="24" y="312"/>
                  <a:pt x="0" y="424"/>
                  <a:pt x="48" y="392"/>
                </a:cubicBezTo>
                <a:cubicBezTo>
                  <a:pt x="96" y="360"/>
                  <a:pt x="272" y="16"/>
                  <a:pt x="336" y="8"/>
                </a:cubicBezTo>
                <a:cubicBezTo>
                  <a:pt x="400" y="0"/>
                  <a:pt x="384" y="320"/>
                  <a:pt x="432" y="344"/>
                </a:cubicBezTo>
                <a:cubicBezTo>
                  <a:pt x="480" y="368"/>
                  <a:pt x="576" y="176"/>
                  <a:pt x="624" y="152"/>
                </a:cubicBezTo>
                <a:cubicBezTo>
                  <a:pt x="672" y="128"/>
                  <a:pt x="688" y="192"/>
                  <a:pt x="720" y="200"/>
                </a:cubicBezTo>
                <a:cubicBezTo>
                  <a:pt x="752" y="208"/>
                  <a:pt x="800" y="208"/>
                  <a:pt x="816" y="200"/>
                </a:cubicBezTo>
              </a:path>
            </a:pathLst>
          </a:custGeom>
          <a:noFill/>
          <a:ln w="47625" cmpd="dbl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black">
          <a:xfrm flipV="1">
            <a:off x="5362539" y="3147363"/>
            <a:ext cx="1479143" cy="4922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">
          <a:xfrm>
            <a:off x="2457246" y="2905379"/>
            <a:ext cx="3530858" cy="2708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black">
          <a:xfrm>
            <a:off x="2621596" y="3077650"/>
            <a:ext cx="3207462" cy="2419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1905000" y="2042838"/>
            <a:ext cx="4572000" cy="6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/>
            <a:r>
              <a:rPr lang="en-US" sz="2000" u="sng" dirty="0" smtClean="0">
                <a:latin typeface="Calibri" pitchFamily="34" charset="0"/>
              </a:rPr>
              <a:t>Covariates</a:t>
            </a:r>
          </a:p>
          <a:p>
            <a:pPr algn="ctr" defTabSz="992188"/>
            <a:r>
              <a:rPr lang="en-US" sz="1400" dirty="0" smtClean="0">
                <a:latin typeface="Calibri" pitchFamily="34" charset="0"/>
              </a:rPr>
              <a:t>Search Times, Power, Sensitivity, Material Readiness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6084055" y="6076062"/>
            <a:ext cx="673302" cy="34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966" tIns="49983" rIns="99966" bIns="49983">
            <a:spAutoFit/>
          </a:bodyPr>
          <a:lstStyle/>
          <a:p>
            <a:pPr defTabSz="992188"/>
            <a:r>
              <a:rPr lang="en-US" sz="1600" dirty="0">
                <a:latin typeface="Calibri" pitchFamily="34" charset="0"/>
              </a:rPr>
              <a:t>Noise</a:t>
            </a:r>
          </a:p>
        </p:txBody>
      </p:sp>
      <p:sp>
        <p:nvSpPr>
          <p:cNvPr id="20505" name="Rectangle 35"/>
          <p:cNvSpPr>
            <a:spLocks noChangeArrowheads="1"/>
          </p:cNvSpPr>
          <p:nvPr/>
        </p:nvSpPr>
        <p:spPr bwMode="black">
          <a:xfrm>
            <a:off x="304801" y="2784830"/>
            <a:ext cx="2152445" cy="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defTabSz="992188">
              <a:lnSpc>
                <a:spcPct val="11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A (Continuous, 3-levels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6" name="Rectangle 36"/>
          <p:cNvSpPr>
            <a:spLocks noChangeArrowheads="1"/>
          </p:cNvSpPr>
          <p:nvPr/>
        </p:nvSpPr>
        <p:spPr bwMode="black">
          <a:xfrm>
            <a:off x="304801" y="4612256"/>
            <a:ext cx="2108265" cy="3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66" tIns="49983" rIns="99966" bIns="49983">
            <a:spAutoFit/>
          </a:bodyPr>
          <a:lstStyle/>
          <a:p>
            <a:pPr defTabSz="992188">
              <a:lnSpc>
                <a:spcPct val="11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E* (Categorical, 2-levels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20507" name="Rectangle 37"/>
          <p:cNvSpPr>
            <a:spLocks noChangeArrowheads="1"/>
          </p:cNvSpPr>
          <p:nvPr/>
        </p:nvSpPr>
        <p:spPr bwMode="black">
          <a:xfrm>
            <a:off x="304801" y="3699230"/>
            <a:ext cx="2163094" cy="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defTabSz="992188">
              <a:lnSpc>
                <a:spcPct val="11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 (Categorical, 2-levels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8" name="Rectangle 38"/>
          <p:cNvSpPr>
            <a:spLocks noChangeArrowheads="1"/>
          </p:cNvSpPr>
          <p:nvPr/>
        </p:nvSpPr>
        <p:spPr bwMode="black">
          <a:xfrm>
            <a:off x="304800" y="3242030"/>
            <a:ext cx="2152445" cy="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defTabSz="992188">
              <a:lnSpc>
                <a:spcPct val="11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B (Categorical, 2-levels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9" name="Rectangle 39"/>
          <p:cNvSpPr>
            <a:spLocks noChangeArrowheads="1"/>
          </p:cNvSpPr>
          <p:nvPr/>
        </p:nvSpPr>
        <p:spPr bwMode="black">
          <a:xfrm>
            <a:off x="6553200" y="2984936"/>
            <a:ext cx="2158999" cy="3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R1-Detection range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10" name="Rectangle 41"/>
          <p:cNvSpPr>
            <a:spLocks noChangeArrowheads="1"/>
          </p:cNvSpPr>
          <p:nvPr/>
        </p:nvSpPr>
        <p:spPr bwMode="black">
          <a:xfrm>
            <a:off x="304801" y="4147105"/>
            <a:ext cx="2152445" cy="33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defTabSz="992188">
              <a:lnSpc>
                <a:spcPct val="11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D* (Categorical, 2-levels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2048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6" y="3229411"/>
            <a:ext cx="29225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34"/>
          <p:cNvSpPr txBox="1">
            <a:spLocks noChangeArrowheads="1"/>
          </p:cNvSpPr>
          <p:nvPr/>
        </p:nvSpPr>
        <p:spPr bwMode="auto">
          <a:xfrm>
            <a:off x="52388" y="6320135"/>
            <a:ext cx="387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1450" indent="-171450"/>
            <a:r>
              <a:rPr lang="en-US" sz="1200" dirty="0" smtClean="0">
                <a:latin typeface="Calibri" pitchFamily="34" charset="0"/>
              </a:rPr>
              <a:t>*   For </a:t>
            </a:r>
            <a:r>
              <a:rPr lang="en-US" sz="1200" dirty="0" smtClean="0">
                <a:latin typeface="Calibri" pitchFamily="34" charset="0"/>
              </a:rPr>
              <a:t>large designs, these are hard(</a:t>
            </a:r>
            <a:r>
              <a:rPr lang="en-US" sz="1200" dirty="0" err="1" smtClean="0">
                <a:latin typeface="Calibri" pitchFamily="34" charset="0"/>
              </a:rPr>
              <a:t>er</a:t>
            </a:r>
            <a:r>
              <a:rPr lang="en-US" sz="1200" dirty="0">
                <a:latin typeface="Calibri" pitchFamily="34" charset="0"/>
              </a:rPr>
              <a:t>)-to-change </a:t>
            </a:r>
            <a:r>
              <a:rPr lang="en-US" sz="1200" dirty="0" smtClean="0">
                <a:latin typeface="Calibri" pitchFamily="34" charset="0"/>
              </a:rPr>
              <a:t>factors</a:t>
            </a:r>
          </a:p>
          <a:p>
            <a:r>
              <a:rPr lang="en-US" sz="1200" dirty="0" smtClean="0">
                <a:latin typeface="Calibri" pitchFamily="34" charset="0"/>
              </a:rPr>
              <a:t>^   Fixed during the original test due to test time limitations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black">
          <a:xfrm flipV="1">
            <a:off x="359695" y="3152285"/>
            <a:ext cx="2108200" cy="4763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black">
          <a:xfrm flipV="1">
            <a:off x="381001" y="3605543"/>
            <a:ext cx="2108200" cy="4763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black">
          <a:xfrm flipV="1">
            <a:off x="381001" y="4058801"/>
            <a:ext cx="2108200" cy="4763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black">
          <a:xfrm flipV="1">
            <a:off x="349251" y="4965317"/>
            <a:ext cx="2108200" cy="4763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Steps 2 &amp; 3 - Responses and Factors</a:t>
            </a:r>
            <a:endParaRPr lang="en-US" sz="2400" dirty="0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black">
          <a:xfrm>
            <a:off x="6781800" y="3621570"/>
            <a:ext cx="2362200" cy="3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R2-Transition-to-track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range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black">
          <a:xfrm>
            <a:off x="6553200" y="4275125"/>
            <a:ext cx="2209800" cy="3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R3-Firm track range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black">
          <a:xfrm>
            <a:off x="6629400" y="4929691"/>
            <a:ext cx="2286000" cy="31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R4-Engagement Range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black">
          <a:xfrm flipV="1">
            <a:off x="355601" y="5418573"/>
            <a:ext cx="2108200" cy="4763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black">
          <a:xfrm flipV="1">
            <a:off x="349046" y="4512059"/>
            <a:ext cx="2108200" cy="4763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black">
          <a:xfrm>
            <a:off x="304801" y="5061505"/>
            <a:ext cx="2159065" cy="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defTabSz="992188">
              <a:lnSpc>
                <a:spcPct val="11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F^ (Fixed) 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6934200" y="2188302"/>
            <a:ext cx="1676400" cy="408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/>
            <a:r>
              <a:rPr lang="en-US" sz="2000" u="sng" dirty="0" smtClean="0">
                <a:latin typeface="Calibri" pitchFamily="34" charset="0"/>
              </a:rPr>
              <a:t>Responses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79968" y="2190598"/>
            <a:ext cx="1676400" cy="408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9966" tIns="49983" rIns="99966" bIns="49983">
            <a:spAutoFit/>
          </a:bodyPr>
          <a:lstStyle/>
          <a:p>
            <a:pPr algn="ctr" defTabSz="992188"/>
            <a:r>
              <a:rPr lang="en-US" sz="2000" u="sng" dirty="0" smtClean="0">
                <a:latin typeface="Calibri" pitchFamily="34" charset="0"/>
              </a:rPr>
              <a:t>Factors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9940920"/>
              </p:ext>
            </p:extLst>
          </p:nvPr>
        </p:nvGraphicFramePr>
        <p:xfrm>
          <a:off x="2514600" y="5862637"/>
          <a:ext cx="3309937" cy="461963"/>
        </p:xfrm>
        <a:graphic>
          <a:graphicData uri="http://schemas.openxmlformats.org/presentationml/2006/ole">
            <p:oleObj spid="_x0000_s8428" name="Equation" r:id="rId4" imgW="1815312" imgH="253890" progId="Equation.DSMT4">
              <p:embed/>
            </p:oleObj>
          </a:graphicData>
        </a:graphic>
      </p:graphicFrame>
      <p:sp>
        <p:nvSpPr>
          <p:cNvPr id="49" name="Rounded Rectangular Callout 48"/>
          <p:cNvSpPr/>
          <p:nvPr/>
        </p:nvSpPr>
        <p:spPr>
          <a:xfrm rot="10800000" flipV="1">
            <a:off x="265767" y="5901742"/>
            <a:ext cx="3449752" cy="428408"/>
          </a:xfrm>
          <a:prstGeom prst="wedgeRoundRectCallout">
            <a:avLst>
              <a:gd name="adj1" fmla="val 43235"/>
              <a:gd name="adj2" fmla="val -1857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Select appropriate factors.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ular Callout 44"/>
          <p:cNvSpPr/>
          <p:nvPr/>
        </p:nvSpPr>
        <p:spPr>
          <a:xfrm rot="10800000" flipV="1">
            <a:off x="46929" y="1447800"/>
            <a:ext cx="3686870" cy="682965"/>
          </a:xfrm>
          <a:prstGeom prst="wedgeRoundRectCallout">
            <a:avLst>
              <a:gd name="adj1" fmla="val 39705"/>
              <a:gd name="adj2" fmla="val 1552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Continuous factors are preferred.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 rot="10800000" flipV="1">
            <a:off x="4292600" y="1452159"/>
            <a:ext cx="3479800" cy="682965"/>
          </a:xfrm>
          <a:prstGeom prst="wedgeRoundRectCallout">
            <a:avLst>
              <a:gd name="adj1" fmla="val -32952"/>
              <a:gd name="adj2" fmla="val 8517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 single design can be used to evaluate multiple responses.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ular Callout 47"/>
          <p:cNvSpPr/>
          <p:nvPr/>
        </p:nvSpPr>
        <p:spPr>
          <a:xfrm rot="10800000" flipV="1">
            <a:off x="6757357" y="5764709"/>
            <a:ext cx="2313542" cy="682965"/>
          </a:xfrm>
          <a:prstGeom prst="wedgeRoundRectCallout">
            <a:avLst>
              <a:gd name="adj1" fmla="val 45599"/>
              <a:gd name="adj2" fmla="val -1387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Continuous responses are preferred.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90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 Approach</a:t>
            </a:r>
            <a:br>
              <a:rPr lang="en-US" dirty="0" smtClean="0"/>
            </a:br>
            <a:r>
              <a:rPr lang="en-US" sz="2400" dirty="0" smtClean="0"/>
              <a:t>Step 4 – Select a Design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587384"/>
              </p:ext>
            </p:extLst>
          </p:nvPr>
        </p:nvGraphicFramePr>
        <p:xfrm>
          <a:off x="794658" y="2211377"/>
          <a:ext cx="7492998" cy="3732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31089"/>
                <a:gridCol w="646909"/>
                <a:gridCol w="789395"/>
                <a:gridCol w="1115605"/>
                <a:gridCol w="939525"/>
                <a:gridCol w="812988"/>
                <a:gridCol w="520660"/>
                <a:gridCol w="567322"/>
                <a:gridCol w="969505"/>
              </a:tblGrid>
              <a:tr h="194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 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 (%)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Std. Error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5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(FDS=0.8)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MR-Res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27-28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1.1 - 7.0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MR-Res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39-99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50–98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D-Optimal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54–57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x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x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98-99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4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x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26" name="TextBox 35"/>
          <p:cNvSpPr txBox="1">
            <a:spLocks noChangeArrowheads="1"/>
          </p:cNvSpPr>
          <p:nvPr/>
        </p:nvSpPr>
        <p:spPr bwMode="auto">
          <a:xfrm>
            <a:off x="761999" y="1524000"/>
            <a:ext cx="7543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Some Experimental Design Alternatives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Completely Randomized Designs; Model – ME + 2FI; </a:t>
            </a:r>
            <a:r>
              <a:rPr lang="en-US" sz="1600" dirty="0" smtClean="0">
                <a:latin typeface="Calibri" pitchFamily="34" charset="0"/>
                <a:sym typeface="Symbol"/>
              </a:rPr>
              <a:t>Power (1 std. dev.) at  </a:t>
            </a:r>
            <a:r>
              <a:rPr lang="en-US" sz="1600" dirty="0">
                <a:latin typeface="Calibri" pitchFamily="34" charset="0"/>
                <a:sym typeface="Symbol"/>
              </a:rPr>
              <a:t>= </a:t>
            </a:r>
            <a:r>
              <a:rPr lang="en-US" sz="1600" dirty="0" smtClean="0">
                <a:latin typeface="Calibri" pitchFamily="34" charset="0"/>
                <a:sym typeface="Symbol"/>
              </a:rPr>
              <a:t>0.05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381000" cy="365125"/>
          </a:xfrm>
        </p:spPr>
        <p:txBody>
          <a:bodyPr/>
          <a:lstStyle/>
          <a:p>
            <a:pPr>
              <a:defRPr/>
            </a:pPr>
            <a:fld id="{29CF0AFF-DF96-4358-9209-95A944245CFD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857" y="5919281"/>
            <a:ext cx="4800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Legend:</a:t>
            </a:r>
          </a:p>
          <a:p>
            <a:r>
              <a:rPr lang="en-US" sz="1100" dirty="0" smtClean="0">
                <a:latin typeface="+mn-lt"/>
              </a:rPr>
              <a:t>     ME – main effects		2FI – two factor interactions</a:t>
            </a:r>
          </a:p>
          <a:p>
            <a:r>
              <a:rPr lang="en-US" sz="1100" dirty="0" smtClean="0">
                <a:latin typeface="+mn-lt"/>
              </a:rPr>
              <a:t>     DOF – degrees-of-freedom  		VIF – variance </a:t>
            </a:r>
            <a:r>
              <a:rPr lang="en-US" sz="1100" dirty="0">
                <a:latin typeface="+mn-lt"/>
              </a:rPr>
              <a:t>i</a:t>
            </a:r>
            <a:r>
              <a:rPr lang="en-US" sz="1100" dirty="0" smtClean="0">
                <a:latin typeface="+mn-lt"/>
              </a:rPr>
              <a:t>nflation </a:t>
            </a:r>
            <a:r>
              <a:rPr lang="en-US" sz="1100" dirty="0">
                <a:latin typeface="+mn-lt"/>
              </a:rPr>
              <a:t>f</a:t>
            </a:r>
            <a:r>
              <a:rPr lang="en-US" sz="1100" dirty="0" smtClean="0">
                <a:latin typeface="+mn-lt"/>
              </a:rPr>
              <a:t>actor</a:t>
            </a:r>
          </a:p>
          <a:p>
            <a:r>
              <a:rPr lang="en-US" sz="1100" dirty="0" smtClean="0">
                <a:latin typeface="+mn-lt"/>
              </a:rPr>
              <a:t>     LOF – lack-of-fit		PE – pure error</a:t>
            </a:r>
          </a:p>
          <a:p>
            <a:r>
              <a:rPr lang="en-US" sz="1100" dirty="0" smtClean="0">
                <a:latin typeface="+mn-lt"/>
              </a:rPr>
              <a:t>     FDS – fraction of the design space</a:t>
            </a:r>
            <a:endParaRPr lang="en-US" sz="1100" dirty="0">
              <a:latin typeface="+mn-lt"/>
            </a:endParaRPr>
          </a:p>
        </p:txBody>
      </p:sp>
      <p:sp>
        <p:nvSpPr>
          <p:cNvPr id="132" name="Rounded Rectangular Callout 131"/>
          <p:cNvSpPr/>
          <p:nvPr/>
        </p:nvSpPr>
        <p:spPr>
          <a:xfrm rot="10800000" flipV="1">
            <a:off x="4876800" y="5969540"/>
            <a:ext cx="4153619" cy="838200"/>
          </a:xfrm>
          <a:prstGeom prst="wedgeRoundRectCallout">
            <a:avLst>
              <a:gd name="adj1" fmla="val 125715"/>
              <a:gd name="adj2" fmla="val -751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006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Evaluate </a:t>
            </a:r>
            <a:r>
              <a:rPr lang="en-US" dirty="0" smtClean="0">
                <a:solidFill>
                  <a:schemeClr val="tx1"/>
                </a:solidFill>
              </a:rPr>
              <a:t>several designs and select one that is appropriate for the problem and that has good properties.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5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theme/theme1.xml><?xml version="1.0" encoding="utf-8"?>
<a:theme xmlns:a="http://schemas.openxmlformats.org/drawingml/2006/main" name="0-STAT T and E CO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solidFill>
            <a:schemeClr val="tx1"/>
          </a:solidFill>
        </a:ln>
      </a:spPr>
      <a:bodyPr rtlCol="0" anchor="ctr"/>
      <a:lstStyle>
        <a:defPPr algn="ctr">
          <a:defRPr sz="3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EAA83220C004698E5C4C478435324" ma:contentTypeVersion="17" ma:contentTypeDescription="Create a new document." ma:contentTypeScope="" ma:versionID="78d7a6a878e38094bd23c01e50c747b6">
  <xsd:schema xmlns:xsd="http://www.w3.org/2001/XMLSchema" xmlns:xs="http://www.w3.org/2001/XMLSchema" xmlns:p="http://schemas.microsoft.com/office/2006/metadata/properties" xmlns:ns2="ae01e29c-9f3e-4135-8974-5e86810d68be" xmlns:ns3="bac4e3eb-747f-43bc-bf10-c1bbb893ecac" xmlns:ns4="e2e68d15-cd08-43e2-9a83-a1327ba2869c" targetNamespace="http://schemas.microsoft.com/office/2006/metadata/properties" ma:root="true" ma:fieldsID="af6df462edc670c20cb19a810654f604" ns2:_="" ns3:_="" ns4:_="">
    <xsd:import namespace="ae01e29c-9f3e-4135-8974-5e86810d68be"/>
    <xsd:import namespace="bac4e3eb-747f-43bc-bf10-c1bbb893ecac"/>
    <xsd:import namespace="e2e68d15-cd08-43e2-9a83-a1327ba2869c"/>
    <xsd:element name="properties">
      <xsd:complexType>
        <xsd:sequence>
          <xsd:element name="documentManagement">
            <xsd:complexType>
              <xsd:all>
                <xsd:element ref="ns2:Distribution" minOccurs="0"/>
                <xsd:element ref="ns2:Year" minOccurs="0"/>
                <xsd:element ref="ns2:Audience" minOccurs="0"/>
                <xsd:element ref="ns2:ProductType" minOccurs="0"/>
                <xsd:element ref="ns3:TaxCatchAll" minOccurs="0"/>
                <xsd:element ref="ns2:STICategory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Author_x0028_s_x0029_" minOccurs="0"/>
                <xsd:element ref="ns2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1e29c-9f3e-4135-8974-5e86810d68be" elementFormDefault="qualified">
    <xsd:import namespace="http://schemas.microsoft.com/office/2006/documentManagement/types"/>
    <xsd:import namespace="http://schemas.microsoft.com/office/infopath/2007/PartnerControls"/>
    <xsd:element name="Distribution" ma:index="8" nillable="true" ma:displayName="Distribution" ma:description="Was this PA approved or not?" ma:format="Dropdown" ma:internalName="Distribution">
      <xsd:simpleType>
        <xsd:restriction base="dms:Choice">
          <xsd:enumeration value="N/A"/>
          <xsd:enumeration value="Distro A"/>
          <xsd:enumeration value="Distro C"/>
          <xsd:enumeration value="Distro D"/>
          <xsd:enumeration value="FOUO"/>
          <xsd:enumeration value="CUI"/>
          <xsd:enumeration value="Missing Distro Statement"/>
        </xsd:restriction>
      </xsd:simpleType>
    </xsd:element>
    <xsd:element name="Year" ma:index="9" nillable="true" ma:displayName="Year" ma:description="What year was this produced?" ma:format="Dropdown" ma:internalName="Year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Missing"/>
        </xsd:restriction>
      </xsd:simpleType>
    </xsd:element>
    <xsd:element name="Audience" ma:index="10" nillable="true" ma:displayName="Audience" ma:description="Who is this intended for?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ecutives"/>
                    <xsd:enumeration value="Managers"/>
                    <xsd:enumeration value="Practitioners"/>
                    <xsd:enumeration value="Internal"/>
                    <xsd:enumeration value="Everyone"/>
                    <xsd:enumeration value="Partner"/>
                    <xsd:enumeration value="Customer"/>
                  </xsd:restriction>
                </xsd:simpleType>
              </xsd:element>
            </xsd:sequence>
          </xsd:extension>
        </xsd:complexContent>
      </xsd:complexType>
    </xsd:element>
    <xsd:element name="ProductType" ma:index="11" nillable="true" ma:displayName="Product Type" ma:format="Dropdown" ma:internalName="ProductType">
      <xsd:simpleType>
        <xsd:union memberTypes="dms:Text">
          <xsd:simpleType>
            <xsd:restriction base="dms:Choice">
              <xsd:enumeration value="Best Practice"/>
              <xsd:enumeration value="Case Study"/>
              <xsd:enumeration value="Newsletter"/>
              <xsd:enumeration value="Marketing"/>
              <xsd:enumeration value="Test Planning Guide"/>
              <xsd:enumeration value="Abstract"/>
              <xsd:enumeration value="Critical Area Article"/>
              <xsd:enumeration value="Tool"/>
              <xsd:enumeration value="Conference Presentation"/>
              <xsd:enumeration value="Briefing"/>
              <xsd:enumeration value="Journal Article"/>
              <xsd:enumeration value="Roundtable Proceedings"/>
              <xsd:enumeration value="Research Initiative Product"/>
              <xsd:enumeration value="Course"/>
              <xsd:enumeration value="Other"/>
              <xsd:enumeration value="Scholarly Contribution"/>
            </xsd:restriction>
          </xsd:simpleType>
        </xsd:union>
      </xsd:simpleType>
    </xsd:element>
    <xsd:element name="STICategory" ma:index="14" nillable="true" ma:displayName="PWS DT#" ma:format="Dropdown" ma:indexed="true" ma:internalName="STICategory">
      <xsd:simpleType>
        <xsd:restriction base="dms:Choice">
          <xsd:enumeration value="3.4-12 Test Planning Guide"/>
          <xsd:enumeration value="3.4-2 Applied Research Products"/>
          <xsd:enumeration value="3.4-3 Case Studies"/>
          <xsd:enumeration value="3.4-4 Tech Reports"/>
          <xsd:enumeration value="3.4-5 Best Practices"/>
          <xsd:enumeration value="3.4-6 Lessons Learned"/>
          <xsd:enumeration value="3.4-7 Program Integration"/>
          <xsd:enumeration value="3.4-8 Course Development"/>
          <xsd:enumeration value="3.1-11 Miscellaneous Reports"/>
          <xsd:enumeration value="3.1-12 Marketing Materials"/>
          <xsd:enumeration value="3.1-18 Newsletter"/>
          <xsd:enumeration value="3.1-Website Analysis"/>
          <xsd:enumeration value="Non-categorized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uthor_x0028_s_x0029_" ma:index="18" nillable="true" ma:displayName="Author(s)" ma:format="Dropdown" ma:internalName="Author_x0028_s_x0029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Kolsti"/>
                        <xsd:enumeration value="Lazarus"/>
                        <xsd:enumeration value="Greenbaum"/>
                        <xsd:enumeration value="Fountain"/>
                        <xsd:enumeration value="Weeks"/>
                        <xsd:enumeration value="Jones, N"/>
                        <xsd:enumeration value="Sgambellone"/>
                        <xsd:enumeration value="Christophers"/>
                        <xsd:enumeration value="Fischer"/>
                        <xsd:enumeration value="Thrush"/>
                        <xsd:enumeration value="Provost"/>
                        <xsd:enumeration value="Sigler"/>
                        <xsd:enumeration value="Truett"/>
                        <xsd:enumeration value="Adams"/>
                        <xsd:enumeration value="Theimer"/>
                        <xsd:enumeration value="Natoli"/>
                        <xsd:enumeration value="Ramert"/>
                        <xsd:enumeration value="Kensler"/>
                        <xsd:enumeration value="Ortiz"/>
                        <xsd:enumeration value="Cordeiro"/>
                        <xsd:enumeration value="Cortes"/>
                        <xsd:enumeration value="Harman"/>
                        <xsd:enumeration value="Rowell"/>
                        <xsd:enumeration value="Burke"/>
                        <xsd:enumeration value="Sieck"/>
                        <xsd:enumeration value="Middleton"/>
                        <xsd:enumeration value="Oimoen"/>
                        <xsd:enumeration value="Divis"/>
                        <xsd:enumeration value="Thorsen"/>
                        <xsd:enumeration value="Marshall"/>
                        <xsd:enumeration value="Mott"/>
                        <xsd:enumeration value="Ahner"/>
                        <xsd:enumeration value="Jones, K"/>
                        <xsd:enumeration value="Simpson"/>
                        <xsd:enumeration value="Parson"/>
                        <xsd:enumeration value="Key"/>
                        <xsd:enumeration value="Wurscher"/>
                        <xsd:enumeration value="Tomlin"/>
                        <xsd:enumeration value="Wisnowski"/>
                        <xsd:enumeration value="Pollner"/>
                        <xsd:enumeration value="Pestak"/>
                        <xsd:enumeration value="Westphal"/>
                        <xsd:enumeration value="Choo"/>
                        <xsd:enumeration value="Freeman"/>
                        <xsd:enumeration value="Splinter"/>
                        <xsd:enumeration value="Hill"/>
                        <xsd:enumeration value="Bush"/>
                        <xsd:enumeration value="Paschal"/>
                        <xsd:enumeration value="Kershner"/>
                        <xsd:enumeration value="Quilter"/>
                        <xsd:enumeration value="Stafford"/>
                        <xsd:enumeration value="Guldin"/>
                        <xsd:enumeration value="Klein"/>
                        <xsd:enumeration value="Beers"/>
                        <xsd:enumeration value="McBride"/>
                        <xsd:enumeration value="Rogal"/>
                        <xsd:enumeration value="Thompson"/>
                        <xsd:enumeration value="Missing"/>
                        <xsd:enumeration value="Vining"/>
                        <xsd:enumeration value="Duff"/>
                        <xsd:enumeration value="Bergstrom"/>
                        <xsd:enumeration value="Montgomery"/>
                        <xsd:enumeration value="Anderson-Cook"/>
                        <xsd:enumeration value="Shelton"/>
                        <xsd:enumeration value="Chase"/>
                        <xsd:enumeration value="Mosser-Kerner"/>
                        <xsd:enumeration value="Thoma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e404b5f-752f-4f81-bd1b-d66666b99173}" ma:internalName="TaxCatchAll" ma:showField="CatchAllData" ma:web="e2e68d15-cd08-43e2-9a83-a1327ba28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68d15-cd08-43e2-9a83-a1327ba2869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bac4e3eb-747f-43bc-bf10-c1bbb893ecac" xsi:nil="true"/>
    <Author_x0028_s_x0029_ xmlns="ae01e29c-9f3e-4135-8974-5e86810d68be">
      <Value>Ahner</Value>
      <Value>Cortes</Value>
    </Author_x0028_s_x0029_>
    <Year xmlns="ae01e29c-9f3e-4135-8974-5e86810d68be">2013</Year>
    <Audience xmlns="ae01e29c-9f3e-4135-8974-5e86810d68be">
      <Value>Practitioners</Value>
    </Audience>
    <Distribution xmlns="ae01e29c-9f3e-4135-8974-5e86810d68be">Distro A</Distribution>
    <STICategory xmlns="ae01e29c-9f3e-4135-8974-5e86810d68be">3.4-3 Case Studies</STICategory>
    <ProductType xmlns="ae01e29c-9f3e-4135-8974-5e86810d68be">Case Study</Product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882D98-AA67-4920-BE9E-626E4AC26A1B}"/>
</file>

<file path=customXml/itemProps2.xml><?xml version="1.0" encoding="utf-8"?>
<ds:datastoreItem xmlns:ds="http://schemas.openxmlformats.org/officeDocument/2006/customXml" ds:itemID="{366D67D7-5977-405D-9ECB-6FAB4D908CDA}"/>
</file>

<file path=customXml/itemProps3.xml><?xml version="1.0" encoding="utf-8"?>
<ds:datastoreItem xmlns:ds="http://schemas.openxmlformats.org/officeDocument/2006/customXml" ds:itemID="{0AB92179-4FCD-413D-99C0-E295AF3EB8CE}"/>
</file>

<file path=docProps/app.xml><?xml version="1.0" encoding="utf-8"?>
<Properties xmlns="http://schemas.openxmlformats.org/officeDocument/2006/extended-properties" xmlns:vt="http://schemas.openxmlformats.org/officeDocument/2006/docPropsVTypes">
  <Template>0-STAT T and E COE Template</Template>
  <TotalTime>3812</TotalTime>
  <Words>2463</Words>
  <Application>Microsoft Office PowerPoint</Application>
  <PresentationFormat>On-screen Show (4:3)</PresentationFormat>
  <Paragraphs>786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0-STAT T and E COE Template</vt:lpstr>
      <vt:lpstr>Equation</vt:lpstr>
      <vt:lpstr>MathType 6.0 Equation</vt:lpstr>
      <vt:lpstr>Assessment of radar detection performance using design of experiments; A case study</vt:lpstr>
      <vt:lpstr>Bottom Line Up Front</vt:lpstr>
      <vt:lpstr>Test Background</vt:lpstr>
      <vt:lpstr>Tradeoff Space</vt:lpstr>
      <vt:lpstr>Experimental Design Guidelines*</vt:lpstr>
      <vt:lpstr>Experimental Design Approach Step 1 - Problem Definition</vt:lpstr>
      <vt:lpstr>Experimental Design Approach Step 1 - Historical Data Analysis</vt:lpstr>
      <vt:lpstr>Experimental Design Approach Steps 2 &amp; 3 - Responses and Factors</vt:lpstr>
      <vt:lpstr>Experimental Design Approach Step 4 – Select a Design</vt:lpstr>
      <vt:lpstr>Experimental Design Approach Step 4 – Design Selection</vt:lpstr>
      <vt:lpstr>Experimental Design Approach Step 5 – Execution</vt:lpstr>
      <vt:lpstr>Experimental Design Approach Step 6 - Statistical Analysis (Case I)</vt:lpstr>
      <vt:lpstr>Experimental Design Approach Step 6 - Statistical Analysis (Case I)</vt:lpstr>
      <vt:lpstr>Experimental Design Approach Step 6 - Statistical Analysis (Case II)</vt:lpstr>
      <vt:lpstr>Experimental Design Approach Step 6 – Diagnostics (Case II)</vt:lpstr>
      <vt:lpstr>Experimental Design Approach Step 6 - Statistical Analysis (Case III)</vt:lpstr>
      <vt:lpstr>Experimental Design Approach Step 6 - Confirmation</vt:lpstr>
      <vt:lpstr>Experimental Design Approach Test 2</vt:lpstr>
      <vt:lpstr>Experimental Design Approach Step 6 - Statistical Analysis (Case II, Test 2)</vt:lpstr>
      <vt:lpstr>Experimental Design Approach Step 6 - Statistical Analysis (Comparison)</vt:lpstr>
      <vt:lpstr>Summary</vt:lpstr>
      <vt:lpstr>Conclusions</vt:lpstr>
      <vt:lpstr>References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</dc:creator>
  <cp:keywords>;#Design;#Risk;#Analysis;#</cp:keywords>
  <cp:lastModifiedBy>7_admin</cp:lastModifiedBy>
  <cp:revision>361</cp:revision>
  <dcterms:created xsi:type="dcterms:W3CDTF">2013-06-06T20:02:35Z</dcterms:created>
  <dcterms:modified xsi:type="dcterms:W3CDTF">2013-11-04T19:59:29Z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0x010100F06EAA83220C004698E5C4C478435324</vt:lpwstr>
  </property>
  <property fmtid="{D5CDD505-2E9C-101B-9397-08002B2CF9AE}" pid="3" name="Order">
    <vt:r8>87800</vt:r8>
  </property>
  <property fmtid="{D5CDD505-2E9C-101B-9397-08002B2CF9AE}" pid="4" name="URL">
    <vt:lpwstr/>
  </property>
  <property fmtid="{D5CDD505-2E9C-101B-9397-08002B2CF9AE}" pid="5" name="MediaServiceImageTags">
    <vt:lpwstr/>
  </property>
  <property fmtid="{D5CDD505-2E9C-101B-9397-08002B2CF9AE}" pid="6" name="IsCorrupted?">
    <vt:bool>false</vt:bool>
  </property>
  <property fmtid="{D5CDD505-2E9C-101B-9397-08002B2CF9AE}" pid="8" name="CoreyThrush">
    <vt:lpwstr/>
  </property>
  <property fmtid="{D5CDD505-2E9C-101B-9397-08002B2CF9AE}" pid="9" name="Author0">
    <vt:lpwstr/>
  </property>
  <property fmtid="{D5CDD505-2E9C-101B-9397-08002B2CF9AE}" pid="10" name="PAApprovalRequired?">
    <vt:bool>true</vt:bool>
  </property>
  <property fmtid="{D5CDD505-2E9C-101B-9397-08002B2CF9AE}" pid="12" name="Duplicate?">
    <vt:bool>false</vt:bool>
  </property>
</Properties>
</file>